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embeddedFontLst>
    <p:embeddedFont>
      <p:font typeface="Century Gothic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6" roundtripDataSignature="AMtx7mistHjzusRoFLvyWIDbNLnqAvv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CenturyGothic-bold.fntdata"/><Relationship Id="rId12" Type="http://schemas.openxmlformats.org/officeDocument/2006/relationships/font" Target="fonts/CenturyGothic-regular.fntdata"/><Relationship Id="rId15" Type="http://schemas.openxmlformats.org/officeDocument/2006/relationships/font" Target="fonts/CenturyGothic-boldItalic.fntdata"/><Relationship Id="rId14" Type="http://schemas.openxmlformats.org/officeDocument/2006/relationships/font" Target="fonts/CenturyGothic-italic.fntdata"/><Relationship Id="rId1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1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1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2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8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29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0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1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8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32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:notes"/>
          <p:cNvSpPr txBox="1"/>
          <p:nvPr>
            <p:ph idx="1" type="body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7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">
  <p:cSld name="6_Custom Layou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8"/>
          <p:cNvSpPr/>
          <p:nvPr>
            <p:ph idx="2" type="pic"/>
          </p:nvPr>
        </p:nvSpPr>
        <p:spPr>
          <a:xfrm>
            <a:off x="7650052" y="523792"/>
            <a:ext cx="3876541" cy="581041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ustom Layout">
  <p:cSld name="7_Custom Layou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9"/>
          <p:cNvSpPr/>
          <p:nvPr>
            <p:ph idx="2" type="pic"/>
          </p:nvPr>
        </p:nvSpPr>
        <p:spPr>
          <a:xfrm>
            <a:off x="304800" y="457200"/>
            <a:ext cx="1600200" cy="5867400"/>
          </a:xfrm>
          <a:prstGeom prst="rect">
            <a:avLst/>
          </a:prstGeom>
          <a:noFill/>
          <a:ln>
            <a:noFill/>
          </a:ln>
        </p:spPr>
      </p:sp>
      <p:sp>
        <p:nvSpPr>
          <p:cNvPr id="21" name="Google Shape;21;p39"/>
          <p:cNvSpPr/>
          <p:nvPr>
            <p:ph idx="3" type="pic"/>
          </p:nvPr>
        </p:nvSpPr>
        <p:spPr>
          <a:xfrm>
            <a:off x="8153400" y="457200"/>
            <a:ext cx="3733800" cy="5867400"/>
          </a:xfrm>
          <a:prstGeom prst="rect">
            <a:avLst/>
          </a:prstGeom>
          <a:noFill/>
          <a:ln>
            <a:noFill/>
          </a:ln>
        </p:spPr>
      </p:sp>
      <p:sp>
        <p:nvSpPr>
          <p:cNvPr id="22" name="Google Shape;22;p39"/>
          <p:cNvSpPr/>
          <p:nvPr>
            <p:ph idx="4" type="pic"/>
          </p:nvPr>
        </p:nvSpPr>
        <p:spPr>
          <a:xfrm>
            <a:off x="1905002" y="457200"/>
            <a:ext cx="1638300" cy="5867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Custom Layout">
  <p:cSld name="9_Custom Layou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0"/>
          <p:cNvSpPr/>
          <p:nvPr>
            <p:ph idx="2" type="pic"/>
          </p:nvPr>
        </p:nvSpPr>
        <p:spPr>
          <a:xfrm>
            <a:off x="1504071" y="0"/>
            <a:ext cx="419188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Custom Layout">
  <p:cSld name="8_Custom Layou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Custom Layout">
  <p:cSld name="23_Custom Layou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2"/>
          <p:cNvSpPr/>
          <p:nvPr>
            <p:ph idx="2" type="pic"/>
          </p:nvPr>
        </p:nvSpPr>
        <p:spPr>
          <a:xfrm>
            <a:off x="1259237" y="1266869"/>
            <a:ext cx="2268016" cy="4124267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3"/>
          <p:cNvSpPr txBox="1"/>
          <p:nvPr>
            <p:ph type="ctrTitle"/>
          </p:nvPr>
        </p:nvSpPr>
        <p:spPr>
          <a:xfrm>
            <a:off x="914400" y="1122363"/>
            <a:ext cx="103632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43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3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3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4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4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4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4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/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5"/>
          <p:cNvSpPr txBox="1"/>
          <p:nvPr>
            <p:ph idx="1" type="body"/>
          </p:nvPr>
        </p:nvSpPr>
        <p:spPr>
          <a:xfrm>
            <a:off x="831851" y="4589467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3" name="Google Shape;43;p45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5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5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6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4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46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6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6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7"/>
          <p:cNvSpPr txBox="1"/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7"/>
          <p:cNvSpPr txBox="1"/>
          <p:nvPr>
            <p:ph idx="1" type="body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47"/>
          <p:cNvSpPr txBox="1"/>
          <p:nvPr>
            <p:ph idx="2" type="body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47"/>
          <p:cNvSpPr txBox="1"/>
          <p:nvPr>
            <p:ph idx="3" type="body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8" name="Google Shape;58;p47"/>
          <p:cNvSpPr txBox="1"/>
          <p:nvPr>
            <p:ph idx="4" type="body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47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7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7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8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8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8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8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9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9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9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0"/>
          <p:cNvSpPr txBox="1"/>
          <p:nvPr>
            <p:ph idx="1" type="body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4" name="Google Shape;74;p5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50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0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50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1"/>
          <p:cNvSpPr/>
          <p:nvPr>
            <p:ph idx="2" type="pic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5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2" name="Google Shape;82;p51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1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51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2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5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52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52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52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3"/>
          <p:cNvSpPr txBox="1"/>
          <p:nvPr>
            <p:ph type="title"/>
          </p:nvPr>
        </p:nvSpPr>
        <p:spPr>
          <a:xfrm rot="5400000">
            <a:off x="7133433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53"/>
          <p:cNvSpPr txBox="1"/>
          <p:nvPr>
            <p:ph idx="1" type="body"/>
          </p:nvPr>
        </p:nvSpPr>
        <p:spPr>
          <a:xfrm rot="5400000">
            <a:off x="1799433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53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53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53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6_Custom Layout">
  <p:cSld name="36_Custom Layou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5_Custom Layout">
  <p:cSld name="35_Custom Layou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Custom Layout">
  <p:cSld name="34_Custom Layou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Custom Layout">
  <p:cSld name="33_Custom Layou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Custom Layout">
  <p:cSld name="31_Custom Layou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9_Custom Layout">
  <p:cSld name="29_Custom Layou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Custom Layout">
  <p:cSld name="28_Custom Layou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Custom Layout">
  <p:cSld name="27_Custom Layou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Custom Layout">
  <p:cSld name="26_Custom Layou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Custom Layout">
  <p:cSld name="25_Custom Layou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Custom Layout">
  <p:cSld name="24_Custom Layou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Custom Layout">
  <p:cSld name="21_Custom Layou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Custom Layout">
  <p:cSld name="20_Custom Layou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Custom Layout">
  <p:cSld name="22_Custom Layou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Custom Layout">
  <p:cSld name="19_Custom Layou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Custom Layout">
  <p:cSld name="17_Custom Layou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Custom Layout">
  <p:cSld name="16_Custom Layou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Custom Layout">
  <p:cSld name="14_Custom Layou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Custom Layout">
  <p:cSld name="13_Custom Layou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Custom Layout">
  <p:cSld name="12_Custom Layou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ustom Layout">
  <p:cSld name="11_Custom Layou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theme" Target="../theme/theme2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6"/>
          <p:cNvSpPr txBox="1"/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6"/>
          <p:cNvSpPr txBox="1"/>
          <p:nvPr>
            <p:ph idx="10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6"/>
          <p:cNvSpPr txBox="1"/>
          <p:nvPr>
            <p:ph idx="11" type="ftr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6"/>
          <p:cNvSpPr txBox="1"/>
          <p:nvPr>
            <p:ph idx="12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mailto:SERVICE@ARIARTEAGAFOUNDATION.ORG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hyperlink" Target="http://www.ariarteagafoundation.org/" TargetMode="External"/><Relationship Id="rId5" Type="http://schemas.openxmlformats.org/officeDocument/2006/relationships/hyperlink" Target="mailto:service@ariarteagafoundation.org" TargetMode="External"/><Relationship Id="rId6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1F4B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"/>
          <p:cNvSpPr txBox="1"/>
          <p:nvPr/>
        </p:nvSpPr>
        <p:spPr>
          <a:xfrm>
            <a:off x="4828463" y="3057535"/>
            <a:ext cx="6966000" cy="3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Representative Presentation</a:t>
            </a:r>
            <a:endParaRPr sz="3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B99E50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en-US" sz="3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the same way,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3000" u="none" cap="none" strike="noStrike">
                <a:solidFill>
                  <a:srgbClr val="B99E50"/>
                </a:solidFill>
                <a:latin typeface="Calibri"/>
                <a:ea typeface="Calibri"/>
                <a:cs typeface="Calibri"/>
                <a:sym typeface="Calibri"/>
              </a:rPr>
              <a:t>let your light shine </a:t>
            </a:r>
            <a:r>
              <a:rPr b="0" i="0" lang="en-US" sz="3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before others, that they may see your good deeds and glorify your Father in Heaven.</a:t>
            </a:r>
            <a:r>
              <a:rPr b="0" i="0" lang="en-US" sz="3000" u="none" cap="none" strike="noStrike">
                <a:solidFill>
                  <a:srgbClr val="B99E50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0" i="0" sz="3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1" lang="en-US" sz="3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 Matthew 5:16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456057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xt&#10;&#10;Description automatically generated with medium confidence" id="130" name="Google Shape;130;p2"/>
          <p:cNvPicPr preferRelativeResize="0"/>
          <p:nvPr/>
        </p:nvPicPr>
        <p:blipFill rotWithShape="1">
          <a:blip r:embed="rId4">
            <a:alphaModFix/>
          </a:blip>
          <a:srcRect b="46415" l="0" r="0" t="36869"/>
          <a:stretch/>
        </p:blipFill>
        <p:spPr>
          <a:xfrm>
            <a:off x="4707956" y="2337654"/>
            <a:ext cx="7207054" cy="9300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company name&#10;&#10;Description automatically generated" id="131" name="Google Shape;131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93833" y="106537"/>
            <a:ext cx="3035300" cy="21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40153" y="6027294"/>
            <a:ext cx="1193972" cy="79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8"/>
          <p:cNvPicPr preferRelativeResize="0"/>
          <p:nvPr/>
        </p:nvPicPr>
        <p:blipFill rotWithShape="1">
          <a:blip r:embed="rId4">
            <a:alphaModFix/>
          </a:blip>
          <a:srcRect b="88393" l="7244" r="7002" t="0"/>
          <a:stretch/>
        </p:blipFill>
        <p:spPr>
          <a:xfrm>
            <a:off x="57875" y="6425284"/>
            <a:ext cx="1570347" cy="26431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8"/>
          <p:cNvSpPr txBox="1"/>
          <p:nvPr/>
        </p:nvSpPr>
        <p:spPr>
          <a:xfrm>
            <a:off x="1227971" y="452188"/>
            <a:ext cx="9736058" cy="789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F4B"/>
              </a:buClr>
              <a:buSzPts val="4000"/>
              <a:buFont typeface="Century Gothic"/>
              <a:buNone/>
            </a:pPr>
            <a:r>
              <a:rPr b="0" i="0" lang="en-US" sz="4500" u="none" cap="none" strike="noStrike">
                <a:solidFill>
                  <a:srgbClr val="201F4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THE LIGHT CLUB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F4B"/>
              </a:buClr>
              <a:buSzPts val="4000"/>
              <a:buFont typeface="Century Gothic"/>
              <a:buNone/>
            </a:pPr>
            <a:r>
              <a:rPr b="0" i="0" lang="en-US" sz="4500" u="none" cap="none" strike="noStrike">
                <a:solidFill>
                  <a:srgbClr val="201F4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COMMUNICATION FLOW CHART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iagram&#10;&#10;Description automatically generated" id="139" name="Google Shape;139;p28"/>
          <p:cNvPicPr preferRelativeResize="0"/>
          <p:nvPr/>
        </p:nvPicPr>
        <p:blipFill rotWithShape="1">
          <a:blip r:embed="rId5">
            <a:alphaModFix/>
          </a:blip>
          <a:srcRect b="8347" l="0" r="0" t="5371"/>
          <a:stretch/>
        </p:blipFill>
        <p:spPr>
          <a:xfrm>
            <a:off x="481806" y="2293495"/>
            <a:ext cx="5141381" cy="36724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025057" y="2293494"/>
            <a:ext cx="4255068" cy="36724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1" name="Google Shape;141;p28"/>
          <p:cNvCxnSpPr/>
          <p:nvPr/>
        </p:nvCxnSpPr>
        <p:spPr>
          <a:xfrm>
            <a:off x="6096000" y="1674852"/>
            <a:ext cx="0" cy="4909749"/>
          </a:xfrm>
          <a:prstGeom prst="straightConnector1">
            <a:avLst/>
          </a:prstGeom>
          <a:noFill/>
          <a:ln cap="flat" cmpd="sng" w="2540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2" name="Google Shape;142;p28"/>
          <p:cNvSpPr txBox="1"/>
          <p:nvPr/>
        </p:nvSpPr>
        <p:spPr>
          <a:xfrm>
            <a:off x="-19582" y="1500782"/>
            <a:ext cx="6115582" cy="789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F4B"/>
              </a:buClr>
              <a:buSzPts val="4000"/>
              <a:buFont typeface="Century Gothic"/>
              <a:buNone/>
            </a:pPr>
            <a:r>
              <a:rPr b="1" i="0" lang="en-US" sz="1800" u="none" cap="none" strike="noStrike">
                <a:solidFill>
                  <a:srgbClr val="201F4B"/>
                </a:solidFill>
                <a:latin typeface="Arial"/>
                <a:ea typeface="Arial"/>
                <a:cs typeface="Arial"/>
                <a:sym typeface="Arial"/>
              </a:rPr>
              <a:t>Schools with Established BTL Club Chapters: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8"/>
          <p:cNvSpPr txBox="1"/>
          <p:nvPr/>
        </p:nvSpPr>
        <p:spPr>
          <a:xfrm>
            <a:off x="6113183" y="1500781"/>
            <a:ext cx="6115582" cy="789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F4B"/>
              </a:buClr>
              <a:buSzPts val="4000"/>
              <a:buFont typeface="Century Gothic"/>
              <a:buNone/>
            </a:pPr>
            <a:r>
              <a:rPr b="1" i="0" lang="en-US" sz="1800" u="none" cap="none" strike="noStrike">
                <a:solidFill>
                  <a:srgbClr val="201F4B"/>
                </a:solidFill>
                <a:latin typeface="Arial"/>
                <a:ea typeface="Arial"/>
                <a:cs typeface="Arial"/>
                <a:sym typeface="Arial"/>
              </a:rPr>
              <a:t>Schools with Non-Established BTL Club Chapters:</a:t>
            </a:r>
            <a:endParaRPr b="1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9"/>
          <p:cNvSpPr/>
          <p:nvPr/>
        </p:nvSpPr>
        <p:spPr>
          <a:xfrm>
            <a:off x="266946" y="1038656"/>
            <a:ext cx="11658107" cy="52629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The Chapter can have 4 representatives (one per grade) and up to 8 representatives (2 per grade).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Each representative needs to volunteer a minimum of 25 services hours with the BTL CLUB.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The Foundation may appoint representatives, unless the school requires representatives are to be appointed by their administration.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The Foundation may appoint representatives if the BTL CLUB is less than four years old at the school.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All communication between Foundation and representatives regarding their Chapter and the CLUB must be shared with the Moderator, club members and Foundation in a timely manner (within a 24-hour period).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Representatives must schedule four BTL CLUB meetings:</a:t>
            </a:r>
            <a:endParaRPr/>
          </a:p>
          <a:p>
            <a: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September</a:t>
            </a:r>
            <a:endParaRPr/>
          </a:p>
          <a:p>
            <a: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November</a:t>
            </a:r>
            <a:endParaRPr/>
          </a:p>
          <a:p>
            <a: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January</a:t>
            </a:r>
            <a:endParaRPr/>
          </a:p>
          <a:p>
            <a: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March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Representatives cannot miss more than one club meeting in a school year. 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Club meeting are to be scheduled during a time of day when all/most club members can attend – right before school/right after school.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Club meetings should not exceed 20 minutes. 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Club meeting must include: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Meeting Agenda – template provided by Foundation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Upcoming volunteer/service opportunities in detail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Where to sign up for volunteer opportunity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Upcoming fundraiser/s hosted by your chapter </a:t>
            </a:r>
            <a:endParaRPr/>
          </a:p>
        </p:txBody>
      </p:sp>
      <p:sp>
        <p:nvSpPr>
          <p:cNvPr id="150" name="Google Shape;150;p29"/>
          <p:cNvSpPr txBox="1"/>
          <p:nvPr/>
        </p:nvSpPr>
        <p:spPr>
          <a:xfrm>
            <a:off x="942333" y="118987"/>
            <a:ext cx="10713139" cy="795981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9E50"/>
              </a:buClr>
              <a:buSzPts val="5000"/>
              <a:buFont typeface="Century Gothic"/>
              <a:buNone/>
            </a:pPr>
            <a:r>
              <a:rPr b="0" i="0" lang="en-US" sz="4000" u="none" cap="none" strike="noStrike">
                <a:solidFill>
                  <a:srgbClr val="B99E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BTL CLUB REPRESENTATIVE GUIDELINES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40153" y="6027294"/>
            <a:ext cx="1193972" cy="79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9"/>
          <p:cNvPicPr preferRelativeResize="0"/>
          <p:nvPr/>
        </p:nvPicPr>
        <p:blipFill rotWithShape="1">
          <a:blip r:embed="rId4">
            <a:alphaModFix/>
          </a:blip>
          <a:srcRect b="88393" l="7244" r="7002" t="0"/>
          <a:stretch/>
        </p:blipFill>
        <p:spPr>
          <a:xfrm>
            <a:off x="57875" y="6425284"/>
            <a:ext cx="1570347" cy="264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0"/>
          <p:cNvSpPr txBox="1"/>
          <p:nvPr/>
        </p:nvSpPr>
        <p:spPr>
          <a:xfrm>
            <a:off x="537949" y="112243"/>
            <a:ext cx="1111610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9E50"/>
              </a:buClr>
              <a:buSzPts val="5000"/>
              <a:buFont typeface="Century Gothic"/>
              <a:buNone/>
            </a:pPr>
            <a:r>
              <a:rPr b="0" i="0" lang="en-US" sz="4000" u="none" cap="none" strike="noStrike">
                <a:solidFill>
                  <a:srgbClr val="B99E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BTL CLUB REPRESENTATIVE GUIDELINES CONT.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80"/>
          <p:cNvSpPr txBox="1"/>
          <p:nvPr/>
        </p:nvSpPr>
        <p:spPr>
          <a:xfrm>
            <a:off x="350860" y="820129"/>
            <a:ext cx="11453213" cy="32932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In support of our mission, we encourage every chapter to host at least one fundraiser in the school year benefiting the    Ari Arteaga Foundation. 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Fundraiser funds received/collected must be delivered to the Ari Arteaga Foundation with a seven-day period.  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Representatives must work together to maintain their BTL CLUB chapter an inclusive club: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Be responsible to your role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Be respectful to the Moderator and other club members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Be inclusive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Be responsive to emails, texts, phone calls regarding your participation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Have a good and open line of communication. Be approachable and reachable.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	- Share with other non-members about what the club does and encourage them to participate and join.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The Foundation will share their chapter’s club member list with the Moderator and representatives. 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Each representative should communicate via text and email with other club members of all upcoming Club events and service opportunities.   </a:t>
            </a:r>
            <a:endParaRPr/>
          </a:p>
        </p:txBody>
      </p:sp>
      <p:sp>
        <p:nvSpPr>
          <p:cNvPr id="159" name="Google Shape;159;p80"/>
          <p:cNvSpPr txBox="1"/>
          <p:nvPr/>
        </p:nvSpPr>
        <p:spPr>
          <a:xfrm>
            <a:off x="175431" y="4113338"/>
            <a:ext cx="1184113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B69A4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INDIRECT SERVICE (FUNDRAISING/DRIVES)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80"/>
          <p:cNvSpPr txBox="1"/>
          <p:nvPr/>
        </p:nvSpPr>
        <p:spPr>
          <a:xfrm>
            <a:off x="381821" y="4773422"/>
            <a:ext cx="113913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If your club chooses to host and event and/or fundraiser, we will add them to @bethelightclubmiami, @bethelight30_6 and @bethelittlelightclub to support you and help spread community awareness. </a:t>
            </a:r>
            <a:endParaRPr sz="1600">
              <a:solidFill>
                <a:srgbClr val="1F3864"/>
              </a:solidFill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Please email </a:t>
            </a:r>
            <a:r>
              <a:rPr b="0" i="0" lang="en-US" sz="1600" u="sng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SERVICE@ARIARTEAGAFOUNDATION.ORG</a:t>
            </a: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 with your events/fundraisers, or with any questions or suggestions on how to create an event.</a:t>
            </a:r>
            <a:endParaRPr sz="1600">
              <a:solidFill>
                <a:srgbClr val="1F3864"/>
              </a:solidFill>
            </a:endParaRPr>
          </a:p>
          <a:p>
            <a:pPr indent="-285750" lvl="0" marL="2857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  <a:t>Your chapter’s fundraisers and drives must be approved by your school and hosted before, during or after school.  Speak to your moderator for assistance and guidance.  </a:t>
            </a:r>
            <a:endParaRPr b="0" i="0" sz="1600" u="none" cap="none" strike="noStrike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1"/>
          <p:cNvSpPr txBox="1"/>
          <p:nvPr/>
        </p:nvSpPr>
        <p:spPr>
          <a:xfrm>
            <a:off x="228600" y="767855"/>
            <a:ext cx="6077587" cy="5216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*Candle prices shall not vary.</a:t>
            </a:r>
            <a:endParaRPr b="1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1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Selling BE THE LIGHT CANDLE Sale (AAF will provide candle sale form with list of candle scents to collect orders).  $25 per Candle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Selling I am Blessed/BE THE LIGHT BRACELET Sale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BE THE LIGHT/Ari’s Heart Pop Socket Sale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Hosting a Car wash – combine efforts with another chapter to reach a larger group of supporters. - $5 donation minimum to get car washed.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Bake sale – Bake your own or buy 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Dodgeball Tournament at your school 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Spike Ball Tournament at your school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Dress down day at school (students pay to dress out of uniform) with BE THE LIGHT GEAR.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Crazy Sock Day or PJ Day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Krispy Kreme Doughnuts Fundraiser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Movie night on your school grounds (in the auditorium, school lawn, or gym)  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Karaoke contest during lunch 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Family Feud/Jeopardy/Trivia tournament – Pop Culture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Host a dance marathon or themed dance at school 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“Drive-In” or movie night on your school yard - movie event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1714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Talent show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1"/>
          <p:cNvSpPr txBox="1"/>
          <p:nvPr/>
        </p:nvSpPr>
        <p:spPr>
          <a:xfrm>
            <a:off x="6196083" y="767856"/>
            <a:ext cx="5695666" cy="2058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Non-perishable Food/water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Toiletry – Travel Size 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Diapers/baby supplies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Turkey drive and non-perishables (with Ari Arteaga Foundation)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Christmas toy drive/gift card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Children’s books – new or lightly used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School supplies</a:t>
            </a:r>
            <a:endParaRPr b="0" i="0" sz="1400" u="none" cap="none" strike="noStrike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74295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Sports Gear</a:t>
            </a:r>
            <a:endParaRPr b="0" i="0" sz="1400" u="none" cap="none" strike="noStrike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81"/>
          <p:cNvSpPr txBox="1"/>
          <p:nvPr/>
        </p:nvSpPr>
        <p:spPr>
          <a:xfrm>
            <a:off x="6759054" y="146817"/>
            <a:ext cx="4574346" cy="495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B69A4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COLLECTION DRIVE IDEAS</a:t>
            </a:r>
            <a:endParaRPr b="0" i="0" sz="2500" u="none" cap="none" strike="noStrike">
              <a:solidFill>
                <a:srgbClr val="B69A4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8" name="Google Shape;168;p81"/>
          <p:cNvSpPr txBox="1"/>
          <p:nvPr/>
        </p:nvSpPr>
        <p:spPr>
          <a:xfrm>
            <a:off x="379863" y="165027"/>
            <a:ext cx="5593308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00" u="none" cap="none" strike="noStrike">
                <a:solidFill>
                  <a:srgbClr val="B69A4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CLUB CHAPTERS FUNDRAISER IDEAS</a:t>
            </a:r>
            <a:endParaRPr b="0" i="0" sz="2500" u="none" cap="none" strike="noStrike">
              <a:solidFill>
                <a:srgbClr val="B69A4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69" name="Google Shape;169;p81"/>
          <p:cNvCxnSpPr/>
          <p:nvPr/>
        </p:nvCxnSpPr>
        <p:spPr>
          <a:xfrm>
            <a:off x="6441743" y="201931"/>
            <a:ext cx="0" cy="6454137"/>
          </a:xfrm>
          <a:prstGeom prst="straightConnector1">
            <a:avLst/>
          </a:prstGeom>
          <a:noFill/>
          <a:ln cap="flat" cmpd="sng" w="19050">
            <a:solidFill>
              <a:srgbClr val="B69A4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01F4B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2"/>
          <p:cNvPicPr preferRelativeResize="0"/>
          <p:nvPr/>
        </p:nvPicPr>
        <p:blipFill rotWithShape="1">
          <a:blip r:embed="rId3">
            <a:alphaModFix/>
          </a:blip>
          <a:srcRect b="5857" l="25397" r="26186" t="0"/>
          <a:stretch/>
        </p:blipFill>
        <p:spPr>
          <a:xfrm>
            <a:off x="3917156" y="0"/>
            <a:ext cx="435768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2"/>
          <p:cNvSpPr txBox="1"/>
          <p:nvPr/>
        </p:nvSpPr>
        <p:spPr>
          <a:xfrm>
            <a:off x="109182" y="274290"/>
            <a:ext cx="3684896" cy="6309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B99E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en-US" sz="3500" u="none" cap="none" strike="noStrike">
                <a:solidFill>
                  <a:srgbClr val="B99E5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ARI ARTEAGA FOUNDATION </a:t>
            </a:r>
            <a:endParaRPr b="0" i="0" sz="3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Serves as a constant testimony that although life on this earth is temporary, the impact and expanse of our love is eternal.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B99E50"/>
                </a:solidFill>
                <a:latin typeface="Calibri"/>
                <a:ea typeface="Calibri"/>
                <a:cs typeface="Calibri"/>
                <a:sym typeface="Calibri"/>
              </a:rPr>
              <a:t>Join us </a:t>
            </a:r>
            <a:r>
              <a:rPr b="0" i="0" lang="en-US" sz="2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continuing Ari’s legacy by being a light for others through service.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0" i="0" sz="2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 more information: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www.ariarteagafoundation.org</a:t>
            </a:r>
            <a:r>
              <a:rPr b="0" i="0" lang="en-US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Email: </a:t>
            </a:r>
            <a:r>
              <a:rPr b="0" i="0" lang="en-US" sz="15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service@ariarteagafoundation.org</a:t>
            </a:r>
            <a:r>
              <a:rPr b="0" i="0" lang="en-US" sz="1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7" name="Google Shape;177;p32"/>
          <p:cNvCxnSpPr/>
          <p:nvPr/>
        </p:nvCxnSpPr>
        <p:spPr>
          <a:xfrm>
            <a:off x="382004" y="5077121"/>
            <a:ext cx="3139200" cy="0"/>
          </a:xfrm>
          <a:prstGeom prst="straightConnector1">
            <a:avLst/>
          </a:prstGeom>
          <a:noFill/>
          <a:ln cap="flat" cmpd="sng" w="25400">
            <a:solidFill>
              <a:srgbClr val="B99E5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Diagram&#10;&#10;Description automatically generated" id="178" name="Google Shape;178;p32"/>
          <p:cNvPicPr preferRelativeResize="0"/>
          <p:nvPr/>
        </p:nvPicPr>
        <p:blipFill rotWithShape="1">
          <a:blip r:embed="rId6">
            <a:alphaModFix/>
          </a:blip>
          <a:srcRect b="0" l="6192" r="1731" t="0"/>
          <a:stretch/>
        </p:blipFill>
        <p:spPr>
          <a:xfrm>
            <a:off x="8346430" y="783771"/>
            <a:ext cx="3845570" cy="4963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35"/>
          <p:cNvPicPr preferRelativeResize="0"/>
          <p:nvPr/>
        </p:nvPicPr>
        <p:blipFill rotWithShape="1">
          <a:blip r:embed="rId3">
            <a:alphaModFix/>
          </a:blip>
          <a:srcRect b="-13638" l="0" r="0" t="0"/>
          <a:stretch/>
        </p:blipFill>
        <p:spPr>
          <a:xfrm>
            <a:off x="0" y="-137160"/>
            <a:ext cx="12192000" cy="809244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35"/>
          <p:cNvSpPr/>
          <p:nvPr/>
        </p:nvSpPr>
        <p:spPr>
          <a:xfrm>
            <a:off x="3027717" y="1638291"/>
            <a:ext cx="6136500" cy="3581400"/>
          </a:xfrm>
          <a:prstGeom prst="rect">
            <a:avLst/>
          </a:prstGeom>
          <a:solidFill>
            <a:srgbClr val="201F4B">
              <a:alpha val="8431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35"/>
          <p:cNvSpPr txBox="1"/>
          <p:nvPr/>
        </p:nvSpPr>
        <p:spPr>
          <a:xfrm>
            <a:off x="3454583" y="1893179"/>
            <a:ext cx="5282831" cy="87523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Century Gothic"/>
              <a:buNone/>
            </a:pPr>
            <a:r>
              <a:rPr b="0" i="0" lang="en-US" sz="45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THANK YOU!</a:t>
            </a:r>
            <a:endParaRPr b="0" i="0" sz="4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5"/>
          <p:cNvSpPr txBox="1"/>
          <p:nvPr/>
        </p:nvSpPr>
        <p:spPr>
          <a:xfrm>
            <a:off x="2283484" y="2718598"/>
            <a:ext cx="762502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D96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KEEP UP WITH US ON SOCIAL MEDIA:</a:t>
            </a:r>
            <a:endParaRPr b="1" i="0" sz="2400" u="none" cap="none" strike="noStrike">
              <a:solidFill>
                <a:srgbClr val="FFD9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con&#10;&#10;Description automatically generated" id="187" name="Google Shape;187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55349" y="3437416"/>
            <a:ext cx="1590346" cy="144501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5"/>
          <p:cNvSpPr txBox="1"/>
          <p:nvPr/>
        </p:nvSpPr>
        <p:spPr>
          <a:xfrm>
            <a:off x="5471782" y="3531386"/>
            <a:ext cx="3733800" cy="12464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@bethelightclubmiami</a:t>
            </a:r>
            <a:endParaRPr b="0" i="0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@bethelight30_6</a:t>
            </a:r>
            <a:endParaRPr b="0" i="0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0" i="0" lang="en-US" sz="2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@bethelightshop_online </a:t>
            </a:r>
            <a:endParaRPr b="0" i="0" sz="2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2018-08-19T17:09:14Z</dcterms:created>
  <dc:creator>LDDX</dc:creator>
</cp:coreProperties>
</file>