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5"/>
  </p:notesMasterIdLst>
  <p:sldIdLst>
    <p:sldId id="257" r:id="rId2"/>
    <p:sldId id="258" r:id="rId3"/>
    <p:sldId id="259" r:id="rId4"/>
    <p:sldId id="260" r:id="rId5"/>
    <p:sldId id="262" r:id="rId6"/>
    <p:sldId id="264" r:id="rId7"/>
    <p:sldId id="265" r:id="rId8"/>
    <p:sldId id="266" r:id="rId9"/>
    <p:sldId id="267" r:id="rId10"/>
    <p:sldId id="269" r:id="rId11"/>
    <p:sldId id="270" r:id="rId12"/>
    <p:sldId id="275" r:id="rId13"/>
    <p:sldId id="278" r:id="rId14"/>
    <p:sldId id="279" r:id="rId15"/>
    <p:sldId id="280" r:id="rId16"/>
    <p:sldId id="283" r:id="rId17"/>
    <p:sldId id="284" r:id="rId18"/>
    <p:sldId id="291" r:id="rId19"/>
    <p:sldId id="292" r:id="rId20"/>
    <p:sldId id="281" r:id="rId21"/>
    <p:sldId id="286" r:id="rId22"/>
    <p:sldId id="287" r:id="rId23"/>
    <p:sldId id="290"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entury Gothic" panose="020B0502020202020204" pitchFamily="34" charset="0"/>
      <p:regular r:id="rId30"/>
      <p:bold r:id="rId31"/>
      <p:italic r:id="rId32"/>
      <p:boldItalic r:id="rId33"/>
    </p:embeddedFont>
    <p:embeddedFont>
      <p:font typeface="Lato" panose="020F0502020204030203" pitchFamily="34" charset="0"/>
      <p:regular r:id="rId34"/>
      <p:bold r:id="rId35"/>
      <p:italic r:id="rId36"/>
      <p:boldItalic r:id="rId37"/>
    </p:embeddedFont>
    <p:embeddedFont>
      <p:font typeface="Roboto" panose="020000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jG5vG19cDcRFH0Cp6W09wpK2tv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9A4F"/>
    <a:srgbClr val="2422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715632-332C-499D-AB63-909638F18E40}" v="2" dt="2022-08-31T21:20:20.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41"/>
    <p:restoredTop sz="86457"/>
  </p:normalViewPr>
  <p:slideViewPr>
    <p:cSldViewPr snapToGrid="0" snapToObjects="1">
      <p:cViewPr varScale="1">
        <p:scale>
          <a:sx n="53" d="100"/>
          <a:sy n="53" d="100"/>
        </p:scale>
        <p:origin x="778"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56"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sha Arteaga" userId="28d94d1e9b240db8" providerId="LiveId" clId="{AD715632-332C-499D-AB63-909638F18E40}"/>
    <pc:docChg chg="modSld modNotesMaster">
      <pc:chgData name="Ysha Arteaga" userId="28d94d1e9b240db8" providerId="LiveId" clId="{AD715632-332C-499D-AB63-909638F18E40}" dt="2022-08-31T21:20:20.357" v="1"/>
      <pc:docMkLst>
        <pc:docMk/>
      </pc:docMkLst>
      <pc:sldChg chg="modNotes">
        <pc:chgData name="Ysha Arteaga" userId="28d94d1e9b240db8" providerId="LiveId" clId="{AD715632-332C-499D-AB63-909638F18E40}" dt="2022-08-31T21:20:20.357" v="1"/>
        <pc:sldMkLst>
          <pc:docMk/>
          <pc:sldMk cId="0" sldId="257"/>
        </pc:sldMkLst>
      </pc:sldChg>
      <pc:sldChg chg="modNotes">
        <pc:chgData name="Ysha Arteaga" userId="28d94d1e9b240db8" providerId="LiveId" clId="{AD715632-332C-499D-AB63-909638F18E40}" dt="2022-08-31T21:20:20.357" v="1"/>
        <pc:sldMkLst>
          <pc:docMk/>
          <pc:sldMk cId="0" sldId="258"/>
        </pc:sldMkLst>
      </pc:sldChg>
      <pc:sldChg chg="modNotes">
        <pc:chgData name="Ysha Arteaga" userId="28d94d1e9b240db8" providerId="LiveId" clId="{AD715632-332C-499D-AB63-909638F18E40}" dt="2022-08-31T21:20:20.357" v="1"/>
        <pc:sldMkLst>
          <pc:docMk/>
          <pc:sldMk cId="0" sldId="259"/>
        </pc:sldMkLst>
      </pc:sldChg>
      <pc:sldChg chg="modNotes">
        <pc:chgData name="Ysha Arteaga" userId="28d94d1e9b240db8" providerId="LiveId" clId="{AD715632-332C-499D-AB63-909638F18E40}" dt="2022-08-31T21:20:20.357" v="1"/>
        <pc:sldMkLst>
          <pc:docMk/>
          <pc:sldMk cId="0" sldId="260"/>
        </pc:sldMkLst>
      </pc:sldChg>
      <pc:sldChg chg="modNotes">
        <pc:chgData name="Ysha Arteaga" userId="28d94d1e9b240db8" providerId="LiveId" clId="{AD715632-332C-499D-AB63-909638F18E40}" dt="2022-08-31T21:20:20.357" v="1"/>
        <pc:sldMkLst>
          <pc:docMk/>
          <pc:sldMk cId="0" sldId="262"/>
        </pc:sldMkLst>
      </pc:sldChg>
      <pc:sldChg chg="modNotes">
        <pc:chgData name="Ysha Arteaga" userId="28d94d1e9b240db8" providerId="LiveId" clId="{AD715632-332C-499D-AB63-909638F18E40}" dt="2022-08-31T21:20:20.357" v="1"/>
        <pc:sldMkLst>
          <pc:docMk/>
          <pc:sldMk cId="0" sldId="264"/>
        </pc:sldMkLst>
      </pc:sldChg>
      <pc:sldChg chg="modNotes">
        <pc:chgData name="Ysha Arteaga" userId="28d94d1e9b240db8" providerId="LiveId" clId="{AD715632-332C-499D-AB63-909638F18E40}" dt="2022-08-31T21:20:20.357" v="1"/>
        <pc:sldMkLst>
          <pc:docMk/>
          <pc:sldMk cId="0" sldId="265"/>
        </pc:sldMkLst>
      </pc:sldChg>
      <pc:sldChg chg="modNotes">
        <pc:chgData name="Ysha Arteaga" userId="28d94d1e9b240db8" providerId="LiveId" clId="{AD715632-332C-499D-AB63-909638F18E40}" dt="2022-08-31T21:20:20.357" v="1"/>
        <pc:sldMkLst>
          <pc:docMk/>
          <pc:sldMk cId="0" sldId="266"/>
        </pc:sldMkLst>
      </pc:sldChg>
      <pc:sldChg chg="modNotes">
        <pc:chgData name="Ysha Arteaga" userId="28d94d1e9b240db8" providerId="LiveId" clId="{AD715632-332C-499D-AB63-909638F18E40}" dt="2022-08-31T21:20:20.357" v="1"/>
        <pc:sldMkLst>
          <pc:docMk/>
          <pc:sldMk cId="0" sldId="267"/>
        </pc:sldMkLst>
      </pc:sldChg>
      <pc:sldChg chg="modNotes">
        <pc:chgData name="Ysha Arteaga" userId="28d94d1e9b240db8" providerId="LiveId" clId="{AD715632-332C-499D-AB63-909638F18E40}" dt="2022-08-31T21:20:20.357" v="1"/>
        <pc:sldMkLst>
          <pc:docMk/>
          <pc:sldMk cId="0" sldId="269"/>
        </pc:sldMkLst>
      </pc:sldChg>
      <pc:sldChg chg="modNotes">
        <pc:chgData name="Ysha Arteaga" userId="28d94d1e9b240db8" providerId="LiveId" clId="{AD715632-332C-499D-AB63-909638F18E40}" dt="2022-08-31T21:20:20.357" v="1"/>
        <pc:sldMkLst>
          <pc:docMk/>
          <pc:sldMk cId="0" sldId="270"/>
        </pc:sldMkLst>
      </pc:sldChg>
      <pc:sldChg chg="modNotes">
        <pc:chgData name="Ysha Arteaga" userId="28d94d1e9b240db8" providerId="LiveId" clId="{AD715632-332C-499D-AB63-909638F18E40}" dt="2022-08-31T21:20:20.357" v="1"/>
        <pc:sldMkLst>
          <pc:docMk/>
          <pc:sldMk cId="0" sldId="275"/>
        </pc:sldMkLst>
      </pc:sldChg>
      <pc:sldChg chg="modNotes">
        <pc:chgData name="Ysha Arteaga" userId="28d94d1e9b240db8" providerId="LiveId" clId="{AD715632-332C-499D-AB63-909638F18E40}" dt="2022-08-31T21:20:20.357" v="1"/>
        <pc:sldMkLst>
          <pc:docMk/>
          <pc:sldMk cId="0" sldId="278"/>
        </pc:sldMkLst>
      </pc:sldChg>
      <pc:sldChg chg="modNotes">
        <pc:chgData name="Ysha Arteaga" userId="28d94d1e9b240db8" providerId="LiveId" clId="{AD715632-332C-499D-AB63-909638F18E40}" dt="2022-08-31T21:20:20.357" v="1"/>
        <pc:sldMkLst>
          <pc:docMk/>
          <pc:sldMk cId="0" sldId="279"/>
        </pc:sldMkLst>
      </pc:sldChg>
      <pc:sldChg chg="modNotes">
        <pc:chgData name="Ysha Arteaga" userId="28d94d1e9b240db8" providerId="LiveId" clId="{AD715632-332C-499D-AB63-909638F18E40}" dt="2022-08-31T21:20:20.357" v="1"/>
        <pc:sldMkLst>
          <pc:docMk/>
          <pc:sldMk cId="0" sldId="280"/>
        </pc:sldMkLst>
      </pc:sldChg>
      <pc:sldChg chg="modNotes">
        <pc:chgData name="Ysha Arteaga" userId="28d94d1e9b240db8" providerId="LiveId" clId="{AD715632-332C-499D-AB63-909638F18E40}" dt="2022-08-31T21:20:20.357" v="1"/>
        <pc:sldMkLst>
          <pc:docMk/>
          <pc:sldMk cId="0" sldId="281"/>
        </pc:sldMkLst>
      </pc:sldChg>
      <pc:sldChg chg="modNotes">
        <pc:chgData name="Ysha Arteaga" userId="28d94d1e9b240db8" providerId="LiveId" clId="{AD715632-332C-499D-AB63-909638F18E40}" dt="2022-08-31T21:20:20.357" v="1"/>
        <pc:sldMkLst>
          <pc:docMk/>
          <pc:sldMk cId="0" sldId="283"/>
        </pc:sldMkLst>
      </pc:sldChg>
      <pc:sldChg chg="modNotes">
        <pc:chgData name="Ysha Arteaga" userId="28d94d1e9b240db8" providerId="LiveId" clId="{AD715632-332C-499D-AB63-909638F18E40}" dt="2022-08-31T21:20:20.357" v="1"/>
        <pc:sldMkLst>
          <pc:docMk/>
          <pc:sldMk cId="0" sldId="284"/>
        </pc:sldMkLst>
      </pc:sldChg>
      <pc:sldChg chg="modNotes">
        <pc:chgData name="Ysha Arteaga" userId="28d94d1e9b240db8" providerId="LiveId" clId="{AD715632-332C-499D-AB63-909638F18E40}" dt="2022-08-31T21:20:20.357" v="1"/>
        <pc:sldMkLst>
          <pc:docMk/>
          <pc:sldMk cId="0" sldId="286"/>
        </pc:sldMkLst>
      </pc:sldChg>
      <pc:sldChg chg="modNotes">
        <pc:chgData name="Ysha Arteaga" userId="28d94d1e9b240db8" providerId="LiveId" clId="{AD715632-332C-499D-AB63-909638F18E40}" dt="2022-08-31T21:20:20.357" v="1"/>
        <pc:sldMkLst>
          <pc:docMk/>
          <pc:sldMk cId="0" sldId="287"/>
        </pc:sldMkLst>
      </pc:sldChg>
      <pc:sldChg chg="modNotes">
        <pc:chgData name="Ysha Arteaga" userId="28d94d1e9b240db8" providerId="LiveId" clId="{AD715632-332C-499D-AB63-909638F18E40}" dt="2022-08-31T21:20:20.357" v="1"/>
        <pc:sldMkLst>
          <pc:docMk/>
          <pc:sldMk cId="0" sldId="290"/>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6T21:21:20.547"/>
    </inkml:context>
    <inkml:brush xml:id="br0">
      <inkml:brushProperty name="width" value="0.35" units="cm"/>
      <inkml:brushProperty name="height" value="0.35" units="cm"/>
      <inkml:brushProperty name="color" value="#FFFFFF"/>
    </inkml:brush>
  </inkml:definitions>
  <inkml:trace contextRef="#ctx0" brushRef="#br0">804 1 24575,'-7'88'0,"1"0"0,-5-21 0,-1 0 0,2 23 0,-4 2 0,-10-11 0,1-8 0,4 9 0,1-22 0,2 0 0,8 18 0,1-10 0,7 10 0,0-7 0,-7 26 0,6-32 0,-7 21 0,8-16 0,0 1 0,-6 6 0,5-8 0,-5 0 0,0-8 0,4 6 0,-3-14 0,5-1 0,0-3 0,-6-12 0,5 5 0,-4-7 0,5-6 0,0 4 0,0-4 0,0 6 0,0 0 0,0 7 0,0-5 0,0 12 0,0-5 0,0 0 0,0-2 0,0-7 0,0-6 0,0-2 0,0-5 0,0-6 0,0-1 0,0-6 0,0 1 0,0-1 0,0 1 0,0-1 0,0 1 0,-13-6 0,6 0 0,-11-4 0,4 0 0,3 0 0,-9-4 0,-4-15 0,-8-14 0,-1-6 0,-6-14 0,-2-2 0,4-1 0,-9 1 0,20 12 0,-4 7 0,7 6 0,6 3 0,6 11 0,1-4 0,5 13 0,-1-7 0,-3 8 0,8-3 0,-8-1 0,4 4 0,-5-2 0,0 2 0,1-3 0,-1-1 0,0 0 0,0 0 0,5 0 0,-4 1 0,8-1 0,-3 1 0,4 0 0,0-1 0,0 1 0,0-1 0,0 0 0,11 51 0,3-12 0,5 39 0,5-19 0,3 44 0,-4-22 0,-8-7 0,-2 1 0,-5 28 0,-4-4 0,-1 4-492,-3-23 0,0 0 164,0-1 0,1 4 0,-2-7 210,-1-10 1,-2-3-179,-3 12 1,-2-1 295,-15 28 0,12-37 0,-1 1 0,-9 36 0,8-4 0,0-19 0,0 14 0,2-25 0,5 6 0,1-35 983,6-1 0,0-7-155,0-5-828,0-1 0,0-5 0,0-1 0,0 1 0,0-1 0,0 1 0,0-1 0,0 0 0,0 11 0,0 4 0,0 18 0,0-5 0,0 5 0,0-7 0,0 0 0,-5-6 0,4-7 0,-4-7 0,5-6 0,0 1 0,24-27 0,-14 12 0,24-28 0,-24 22 0,15-9 0,-13 9 0,7-3 0,-9-1 0,0 4 0,-5-9 0,0 9 0,-1-10 0,3-8 0,5-9 0,0 1 0,0-11 0,0 17 0,0-18 0,-1 18 0,1-10 0,-6 18 0,0-4 0,-6 10 0,0 2 0,0 6 0,0-1 0,0 0 0,0 1 0,0-1 0,0-4 0,0-3 0,0-4 0,-5-1 0,4 1 0,-9 0 0,9 4 0,-9-3 0,5 9 0,-5 1 0,5 39 0,1-5 0,4 22 0,0-5 0,0-11 0,0 13 0,5-8 0,-3 0 0,8 0 0,-4 0 0,1-6 0,3 4 0,-4-10 0,6 10 0,-1-10 0,0 5 0,0-1 0,0-4 0,0 4 0,-1-6 0,1-4 0,-1 3 0,0-4 0,0 0 0,-4-1 0,3-6 0,-8 1 0,7-1 0,-7 1 0,4 0 0,-5 26 0,0-15 0,0 37 0,-5-33 0,-1 12 0,-5-16 0,5-4 0,-4 3 0,9-10 0,-8 5 0,8-5 0,-3-1 0,0 1 0,-1-5 0,-9-1 0,4-4 0,-9 0 0,8 0 0,-9 0 0,3-10 0,-5-8 0,5-11 0,-6-6 0,10-7 0,-4 5 0,10-6 0,1 14 0,1-4 0,4 10 0,-4-5 0,5 7 0,0-1 0,0 1 0,0 5 0,0-5 0,0 10 0,0-9 0,0-2 0,0-7 0,0-6 0,0-8 0,0-1 0,-6-7 0,4 0 0,-3 7 0,5 2 0,-5 7 0,3 11 0,-3-2 0,5 15 0,0-4 0,0 6 0,0 0 0,0 0 0,-10-6 0,8-23 0,-8 21 0,10-14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1"/>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3: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2" name="Google Shape;17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0: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1: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5: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0: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2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24: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25: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5" name="Google Shape;46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8: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2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6: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31: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p3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20" name="Google Shape;620;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35:notes"/>
          <p:cNvSpPr txBox="1">
            <a:spLocks noGrp="1"/>
          </p:cNvSpPr>
          <p:nvPr>
            <p:ph type="body" idx="1"/>
          </p:nvPr>
        </p:nvSpPr>
        <p:spPr>
          <a:xfrm>
            <a:off x="685800" y="4400549"/>
            <a:ext cx="5486400" cy="360045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74" name="Google Shape;67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
        <p:cNvGrpSpPr/>
        <p:nvPr/>
      </p:nvGrpSpPr>
      <p:grpSpPr>
        <a:xfrm>
          <a:off x="0" y="0"/>
          <a:ext cx="0" cy="0"/>
          <a:chOff x="0" y="0"/>
          <a:chExt cx="0" cy="0"/>
        </a:xfrm>
      </p:grpSpPr>
      <p:sp>
        <p:nvSpPr>
          <p:cNvPr id="16" name="Google Shape;16;p37"/>
          <p:cNvSpPr>
            <a:spLocks noGrp="1"/>
          </p:cNvSpPr>
          <p:nvPr>
            <p:ph type="pic" idx="2"/>
          </p:nvPr>
        </p:nvSpPr>
        <p:spPr>
          <a:xfrm>
            <a:off x="0" y="0"/>
            <a:ext cx="12192000" cy="68580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17"/>
        <p:cNvGrpSpPr/>
        <p:nvPr/>
      </p:nvGrpSpPr>
      <p:grpSpPr>
        <a:xfrm>
          <a:off x="0" y="0"/>
          <a:ext cx="0" cy="0"/>
          <a:chOff x="0" y="0"/>
          <a:chExt cx="0" cy="0"/>
        </a:xfrm>
      </p:grpSpPr>
      <p:sp>
        <p:nvSpPr>
          <p:cNvPr id="18" name="Google Shape;18;p38"/>
          <p:cNvSpPr>
            <a:spLocks noGrp="1"/>
          </p:cNvSpPr>
          <p:nvPr>
            <p:ph type="pic" idx="2"/>
          </p:nvPr>
        </p:nvSpPr>
        <p:spPr>
          <a:xfrm>
            <a:off x="7650052" y="523792"/>
            <a:ext cx="3876541" cy="5810416"/>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9"/>
        <p:cNvGrpSpPr/>
        <p:nvPr/>
      </p:nvGrpSpPr>
      <p:grpSpPr>
        <a:xfrm>
          <a:off x="0" y="0"/>
          <a:ext cx="0" cy="0"/>
          <a:chOff x="0" y="0"/>
          <a:chExt cx="0" cy="0"/>
        </a:xfrm>
      </p:grpSpPr>
      <p:sp>
        <p:nvSpPr>
          <p:cNvPr id="20" name="Google Shape;20;p39"/>
          <p:cNvSpPr>
            <a:spLocks noGrp="1"/>
          </p:cNvSpPr>
          <p:nvPr>
            <p:ph type="pic" idx="2"/>
          </p:nvPr>
        </p:nvSpPr>
        <p:spPr>
          <a:xfrm>
            <a:off x="304800" y="457200"/>
            <a:ext cx="1600200" cy="5867400"/>
          </a:xfrm>
          <a:prstGeom prst="rect">
            <a:avLst/>
          </a:prstGeom>
          <a:noFill/>
          <a:ln>
            <a:noFill/>
          </a:ln>
        </p:spPr>
      </p:sp>
      <p:sp>
        <p:nvSpPr>
          <p:cNvPr id="21" name="Google Shape;21;p39"/>
          <p:cNvSpPr>
            <a:spLocks noGrp="1"/>
          </p:cNvSpPr>
          <p:nvPr>
            <p:ph type="pic" idx="3"/>
          </p:nvPr>
        </p:nvSpPr>
        <p:spPr>
          <a:xfrm>
            <a:off x="8153400" y="457200"/>
            <a:ext cx="3733800" cy="5867400"/>
          </a:xfrm>
          <a:prstGeom prst="rect">
            <a:avLst/>
          </a:prstGeom>
          <a:noFill/>
          <a:ln>
            <a:noFill/>
          </a:ln>
        </p:spPr>
      </p:sp>
      <p:sp>
        <p:nvSpPr>
          <p:cNvPr id="22" name="Google Shape;22;p39"/>
          <p:cNvSpPr>
            <a:spLocks noGrp="1"/>
          </p:cNvSpPr>
          <p:nvPr>
            <p:ph type="pic" idx="4"/>
          </p:nvPr>
        </p:nvSpPr>
        <p:spPr>
          <a:xfrm>
            <a:off x="1905002" y="457200"/>
            <a:ext cx="1638300" cy="58674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23"/>
        <p:cNvGrpSpPr/>
        <p:nvPr/>
      </p:nvGrpSpPr>
      <p:grpSpPr>
        <a:xfrm>
          <a:off x="0" y="0"/>
          <a:ext cx="0" cy="0"/>
          <a:chOff x="0" y="0"/>
          <a:chExt cx="0" cy="0"/>
        </a:xfrm>
      </p:grpSpPr>
      <p:sp>
        <p:nvSpPr>
          <p:cNvPr id="24" name="Google Shape;24;p40"/>
          <p:cNvSpPr>
            <a:spLocks noGrp="1"/>
          </p:cNvSpPr>
          <p:nvPr>
            <p:ph type="pic" idx="2"/>
          </p:nvPr>
        </p:nvSpPr>
        <p:spPr>
          <a:xfrm>
            <a:off x="1504071" y="0"/>
            <a:ext cx="4191880" cy="68580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25"/>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26"/>
        <p:cNvGrpSpPr/>
        <p:nvPr/>
      </p:nvGrpSpPr>
      <p:grpSpPr>
        <a:xfrm>
          <a:off x="0" y="0"/>
          <a:ext cx="0" cy="0"/>
          <a:chOff x="0" y="0"/>
          <a:chExt cx="0" cy="0"/>
        </a:xfrm>
      </p:grpSpPr>
      <p:sp>
        <p:nvSpPr>
          <p:cNvPr id="27" name="Google Shape;27;p42"/>
          <p:cNvSpPr>
            <a:spLocks noGrp="1"/>
          </p:cNvSpPr>
          <p:nvPr>
            <p:ph type="pic" idx="2"/>
          </p:nvPr>
        </p:nvSpPr>
        <p:spPr>
          <a:xfrm>
            <a:off x="1259237" y="1266869"/>
            <a:ext cx="2268016" cy="4124267"/>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43"/>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4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44"/>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1851" y="1709742"/>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1851" y="458946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4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5"/>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46"/>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4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47"/>
          <p:cNvSpPr txBox="1">
            <a:spLocks noGrp="1"/>
          </p:cNvSpPr>
          <p:nvPr>
            <p:ph type="title"/>
          </p:nvPr>
        </p:nvSpPr>
        <p:spPr>
          <a:xfrm>
            <a:off x="839788"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7"/>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47"/>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7"/>
          <p:cNvSpPr txBox="1">
            <a:spLocks noGrp="1"/>
          </p:cNvSpPr>
          <p:nvPr>
            <p:ph type="body" idx="3"/>
          </p:nvPr>
        </p:nvSpPr>
        <p:spPr>
          <a:xfrm>
            <a:off x="6172202"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47"/>
          <p:cNvSpPr txBox="1">
            <a:spLocks noGrp="1"/>
          </p:cNvSpPr>
          <p:nvPr>
            <p:ph type="body" idx="4"/>
          </p:nvPr>
        </p:nvSpPr>
        <p:spPr>
          <a:xfrm>
            <a:off x="6172202"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4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48"/>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4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4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4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9"/>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50"/>
          <p:cNvSpPr txBox="1">
            <a:spLocks noGrp="1"/>
          </p:cNvSpPr>
          <p:nvPr>
            <p:ph type="body" idx="1"/>
          </p:nvPr>
        </p:nvSpPr>
        <p:spPr>
          <a:xfrm>
            <a:off x="5183188" y="987429"/>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5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1"/>
          <p:cNvSpPr>
            <a:spLocks noGrp="1"/>
          </p:cNvSpPr>
          <p:nvPr>
            <p:ph type="pic" idx="2"/>
          </p:nvPr>
        </p:nvSpPr>
        <p:spPr>
          <a:xfrm>
            <a:off x="5183188" y="987429"/>
            <a:ext cx="6172200" cy="4873625"/>
          </a:xfrm>
          <a:prstGeom prst="rect">
            <a:avLst/>
          </a:prstGeom>
          <a:noFill/>
          <a:ln>
            <a:noFill/>
          </a:ln>
        </p:spPr>
      </p:sp>
      <p:sp>
        <p:nvSpPr>
          <p:cNvPr id="81" name="Google Shape;81;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5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5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52"/>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5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2"/>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53"/>
          <p:cNvSpPr txBox="1">
            <a:spLocks noGrp="1"/>
          </p:cNvSpPr>
          <p:nvPr>
            <p:ph type="title"/>
          </p:nvPr>
        </p:nvSpPr>
        <p:spPr>
          <a:xfrm rot="5400000">
            <a:off x="7133433"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53"/>
          <p:cNvSpPr txBox="1">
            <a:spLocks noGrp="1"/>
          </p:cNvSpPr>
          <p:nvPr>
            <p:ph type="body" idx="1"/>
          </p:nvPr>
        </p:nvSpPr>
        <p:spPr>
          <a:xfrm rot="5400000">
            <a:off x="1799433"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5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5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6_Custom Layout">
  <p:cSld name="36_Custom Layout">
    <p:spTree>
      <p:nvGrpSpPr>
        <p:cNvPr id="1" name="Shape 97"/>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5_Custom Layout">
  <p:cSld name="35_Custom Layout">
    <p:spTree>
      <p:nvGrpSpPr>
        <p:cNvPr id="1" name="Shape 98"/>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4_Custom Layout">
  <p:cSld name="34_Custom Layout">
    <p:spTree>
      <p:nvGrpSpPr>
        <p:cNvPr id="1" name="Shape 99"/>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3_Custom Layout">
  <p:cSld name="33_Custom Layout">
    <p:spTree>
      <p:nvGrpSpPr>
        <p:cNvPr id="1" name="Shape 100"/>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1_Custom Layout">
  <p:cSld name="31_Custom Layout">
    <p:spTree>
      <p:nvGrpSpPr>
        <p:cNvPr id="1" name="Shape 101"/>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9_Custom Layout">
  <p:cSld name="29_Custom Layout">
    <p:spTree>
      <p:nvGrpSpPr>
        <p:cNvPr id="1" name="Shape 102"/>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103"/>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104"/>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105"/>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106"/>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107"/>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108"/>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109"/>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110"/>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111"/>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112"/>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113"/>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114"/>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115"/>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116"/>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117"/>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18"/>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19"/>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20"/>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21"/>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2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6.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2.jpg"/><Relationship Id="rId5" Type="http://schemas.openxmlformats.org/officeDocument/2006/relationships/image" Target="../media/image6.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6.jpg"/><Relationship Id="rId7"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6.png"/><Relationship Id="rId10" Type="http://schemas.openxmlformats.org/officeDocument/2006/relationships/image" Target="../media/image21.jpg"/><Relationship Id="rId4" Type="http://schemas.openxmlformats.org/officeDocument/2006/relationships/image" Target="../media/image5.jpg"/><Relationship Id="rId9"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jp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29.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hyperlink" Target="mailto:SERVICE@ARIARTEAGAFOUNDATION.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hyperlink" Target="mailto:service@ariarteagafoundation.org" TargetMode="External"/><Relationship Id="rId4" Type="http://schemas.openxmlformats.org/officeDocument/2006/relationships/hyperlink" Target="http://www.ariarteagafoundation.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01F4B"/>
        </a:solidFill>
        <a:effectLst/>
      </p:bgPr>
    </p:bg>
    <p:spTree>
      <p:nvGrpSpPr>
        <p:cNvPr id="1" name="Shape 136"/>
        <p:cNvGrpSpPr/>
        <p:nvPr/>
      </p:nvGrpSpPr>
      <p:grpSpPr>
        <a:xfrm>
          <a:off x="0" y="0"/>
          <a:ext cx="0" cy="0"/>
          <a:chOff x="0" y="0"/>
          <a:chExt cx="0" cy="0"/>
        </a:xfrm>
      </p:grpSpPr>
      <p:sp>
        <p:nvSpPr>
          <p:cNvPr id="137" name="Google Shape;137;p2"/>
          <p:cNvSpPr txBox="1"/>
          <p:nvPr/>
        </p:nvSpPr>
        <p:spPr>
          <a:xfrm>
            <a:off x="4861888" y="4048060"/>
            <a:ext cx="6965880" cy="240061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0" i="0" u="none" strike="noStrike" cap="none" dirty="0">
                <a:solidFill>
                  <a:srgbClr val="B99E50"/>
                </a:solidFill>
                <a:latin typeface="Calibri"/>
                <a:ea typeface="Calibri"/>
                <a:cs typeface="Calibri"/>
                <a:sym typeface="Calibri"/>
              </a:rPr>
              <a:t>“</a:t>
            </a:r>
            <a:r>
              <a:rPr lang="en-US" sz="3000" b="0" i="0" u="none" strike="noStrike" cap="none" dirty="0">
                <a:solidFill>
                  <a:schemeClr val="lt1"/>
                </a:solidFill>
                <a:latin typeface="Calibri"/>
                <a:ea typeface="Calibri"/>
                <a:cs typeface="Calibri"/>
                <a:sym typeface="Calibri"/>
              </a:rPr>
              <a:t>In the same way,</a:t>
            </a:r>
            <a:r>
              <a:rPr lang="en-US" sz="3000" dirty="0">
                <a:ea typeface="Calibri"/>
              </a:rPr>
              <a:t> </a:t>
            </a:r>
            <a:r>
              <a:rPr lang="en-US" sz="3000" b="0" i="0" u="none" strike="noStrike" cap="none" dirty="0">
                <a:solidFill>
                  <a:srgbClr val="B99E50"/>
                </a:solidFill>
                <a:latin typeface="Calibri"/>
                <a:ea typeface="Calibri"/>
                <a:cs typeface="Calibri"/>
                <a:sym typeface="Calibri"/>
              </a:rPr>
              <a:t>let your light shine </a:t>
            </a:r>
            <a:r>
              <a:rPr lang="en-US" sz="3000" b="0" i="0" u="none" strike="noStrike" cap="none" dirty="0">
                <a:solidFill>
                  <a:schemeClr val="lt1"/>
                </a:solidFill>
                <a:latin typeface="Calibri"/>
                <a:ea typeface="Calibri"/>
                <a:cs typeface="Calibri"/>
                <a:sym typeface="Calibri"/>
              </a:rPr>
              <a:t>before others, that they may see your good deeds and glorify your Father in Heaven.</a:t>
            </a:r>
            <a:r>
              <a:rPr lang="en-US" sz="3000" b="0" i="0" u="none" strike="noStrike" cap="none" dirty="0">
                <a:solidFill>
                  <a:srgbClr val="B99E50"/>
                </a:solidFill>
                <a:latin typeface="Calibri"/>
                <a:ea typeface="Calibri"/>
                <a:cs typeface="Calibri"/>
                <a:sym typeface="Calibri"/>
              </a:rPr>
              <a:t>”</a:t>
            </a:r>
            <a:endParaRPr sz="3000" dirty="0"/>
          </a:p>
          <a:p>
            <a:pPr marL="0" marR="0" lvl="0" indent="0" algn="ctr" rtl="0">
              <a:spcBef>
                <a:spcPts val="0"/>
              </a:spcBef>
              <a:spcAft>
                <a:spcPts val="0"/>
              </a:spcAft>
              <a:buNone/>
            </a:pPr>
            <a:endParaRPr sz="3000" b="0" i="0" u="none" strike="noStrike" cap="none"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3000" b="0" i="1" u="none" strike="noStrike" cap="none" dirty="0">
                <a:solidFill>
                  <a:schemeClr val="lt1"/>
                </a:solidFill>
                <a:latin typeface="Calibri"/>
                <a:ea typeface="Calibri"/>
                <a:cs typeface="Calibri"/>
                <a:sym typeface="Calibri"/>
              </a:rPr>
              <a:t>- Matthew 5:16</a:t>
            </a:r>
            <a:endParaRPr sz="3000" dirty="0"/>
          </a:p>
        </p:txBody>
      </p:sp>
      <p:pic>
        <p:nvPicPr>
          <p:cNvPr id="138" name="Google Shape;138;p2"/>
          <p:cNvPicPr preferRelativeResize="0"/>
          <p:nvPr/>
        </p:nvPicPr>
        <p:blipFill rotWithShape="1">
          <a:blip r:embed="rId3">
            <a:alphaModFix/>
          </a:blip>
          <a:srcRect/>
          <a:stretch/>
        </p:blipFill>
        <p:spPr>
          <a:xfrm>
            <a:off x="0" y="0"/>
            <a:ext cx="4560570" cy="6858000"/>
          </a:xfrm>
          <a:prstGeom prst="rect">
            <a:avLst/>
          </a:prstGeom>
          <a:noFill/>
          <a:ln>
            <a:noFill/>
          </a:ln>
        </p:spPr>
      </p:pic>
      <p:pic>
        <p:nvPicPr>
          <p:cNvPr id="5" name="Picture 4" descr="Text&#10;&#10;Description automatically generated with medium confidence">
            <a:extLst>
              <a:ext uri="{FF2B5EF4-FFF2-40B4-BE49-F238E27FC236}">
                <a16:creationId xmlns:a16="http://schemas.microsoft.com/office/drawing/2014/main" id="{1105D150-95B8-4A47-1207-848A7ED74C24}"/>
              </a:ext>
            </a:extLst>
          </p:cNvPr>
          <p:cNvPicPr>
            <a:picLocks noChangeAspect="1"/>
          </p:cNvPicPr>
          <p:nvPr/>
        </p:nvPicPr>
        <p:blipFill rotWithShape="1">
          <a:blip r:embed="rId4"/>
          <a:srcRect t="36869" b="46415"/>
          <a:stretch/>
        </p:blipFill>
        <p:spPr>
          <a:xfrm>
            <a:off x="4707956" y="2498954"/>
            <a:ext cx="7207053" cy="930046"/>
          </a:xfrm>
          <a:prstGeom prst="rect">
            <a:avLst/>
          </a:prstGeom>
        </p:spPr>
      </p:pic>
      <p:pic>
        <p:nvPicPr>
          <p:cNvPr id="8" name="Picture 7" descr="Logo, company name&#10;&#10;Description automatically generated">
            <a:extLst>
              <a:ext uri="{FF2B5EF4-FFF2-40B4-BE49-F238E27FC236}">
                <a16:creationId xmlns:a16="http://schemas.microsoft.com/office/drawing/2014/main" id="{D58A145A-68E2-08B4-8D15-2D98AA9B0869}"/>
              </a:ext>
            </a:extLst>
          </p:cNvPr>
          <p:cNvPicPr>
            <a:picLocks noChangeAspect="1"/>
          </p:cNvPicPr>
          <p:nvPr/>
        </p:nvPicPr>
        <p:blipFill>
          <a:blip r:embed="rId5"/>
          <a:stretch>
            <a:fillRect/>
          </a:stretch>
        </p:blipFill>
        <p:spPr>
          <a:xfrm>
            <a:off x="6793833" y="106537"/>
            <a:ext cx="3035300" cy="2171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
          <p:cNvSpPr/>
          <p:nvPr/>
        </p:nvSpPr>
        <p:spPr>
          <a:xfrm>
            <a:off x="6096000" y="1904239"/>
            <a:ext cx="4658436" cy="36933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a:solidFill>
                  <a:srgbClr val="201F4B"/>
                </a:solidFill>
                <a:latin typeface="Arial"/>
                <a:ea typeface="Arial"/>
                <a:cs typeface="Arial"/>
                <a:sym typeface="Arial"/>
              </a:rPr>
              <a:t>Provide scholarships for students, who exemplify Ari’s unique light and characteristics, and who demonstrate financial need after exhausting all other funding resources, so that they may attend private high schools with an emphasis on a Christian education; </a:t>
            </a:r>
            <a:endParaRPr dirty="0"/>
          </a:p>
          <a:p>
            <a:pPr marL="0" marR="0" lvl="0" indent="0" algn="l" rtl="0">
              <a:spcBef>
                <a:spcPts val="0"/>
              </a:spcBef>
              <a:spcAft>
                <a:spcPts val="0"/>
              </a:spcAft>
              <a:buNone/>
            </a:pPr>
            <a:endParaRPr sz="1800" dirty="0">
              <a:solidFill>
                <a:srgbClr val="201F4B"/>
              </a:solidFill>
              <a:latin typeface="Arial"/>
              <a:ea typeface="Arial"/>
              <a:cs typeface="Arial"/>
              <a:sym typeface="Arial"/>
            </a:endParaRPr>
          </a:p>
          <a:p>
            <a:pPr marL="0" marR="0" lvl="0" indent="0" algn="l" rtl="0">
              <a:spcBef>
                <a:spcPts val="0"/>
              </a:spcBef>
              <a:spcAft>
                <a:spcPts val="0"/>
              </a:spcAft>
              <a:buNone/>
            </a:pPr>
            <a:r>
              <a:rPr lang="en-US" sz="1800" dirty="0">
                <a:solidFill>
                  <a:srgbClr val="201F4B"/>
                </a:solidFill>
                <a:latin typeface="Arial"/>
                <a:ea typeface="Arial"/>
                <a:cs typeface="Arial"/>
                <a:sym typeface="Arial"/>
              </a:rPr>
              <a:t>Provide financial support beyond high-school and into higher education; and</a:t>
            </a:r>
            <a:endParaRPr sz="1800" dirty="0">
              <a:solidFill>
                <a:srgbClr val="201F4B"/>
              </a:solidFill>
              <a:latin typeface="Arial"/>
              <a:ea typeface="Arial"/>
              <a:cs typeface="Arial"/>
              <a:sym typeface="Arial"/>
            </a:endParaRPr>
          </a:p>
          <a:p>
            <a:pPr marL="0" marR="0" lvl="0" indent="0" algn="l" rtl="0">
              <a:spcBef>
                <a:spcPts val="0"/>
              </a:spcBef>
              <a:spcAft>
                <a:spcPts val="0"/>
              </a:spcAft>
              <a:buNone/>
            </a:pPr>
            <a:endParaRPr sz="1800" dirty="0">
              <a:solidFill>
                <a:srgbClr val="201F4B"/>
              </a:solidFill>
              <a:latin typeface="Arial"/>
              <a:ea typeface="Arial"/>
              <a:cs typeface="Arial"/>
              <a:sym typeface="Arial"/>
            </a:endParaRPr>
          </a:p>
          <a:p>
            <a:pPr marL="0" marR="0" lvl="0" indent="0" algn="l" rtl="0">
              <a:spcBef>
                <a:spcPts val="0"/>
              </a:spcBef>
              <a:spcAft>
                <a:spcPts val="0"/>
              </a:spcAft>
              <a:buNone/>
            </a:pPr>
            <a:r>
              <a:rPr lang="en-US" sz="1800" dirty="0">
                <a:solidFill>
                  <a:srgbClr val="201F4B"/>
                </a:solidFill>
                <a:latin typeface="Arial"/>
                <a:ea typeface="Arial"/>
                <a:cs typeface="Arial"/>
                <a:sym typeface="Arial"/>
              </a:rPr>
              <a:t>Provide assistance to these students (and their families) should they experience an unforeseen event or hardship.</a:t>
            </a:r>
            <a:endParaRPr dirty="0"/>
          </a:p>
        </p:txBody>
      </p:sp>
      <p:sp>
        <p:nvSpPr>
          <p:cNvPr id="145" name="Google Shape;145;p3"/>
          <p:cNvSpPr txBox="1"/>
          <p:nvPr/>
        </p:nvSpPr>
        <p:spPr>
          <a:xfrm>
            <a:off x="6918151" y="1260442"/>
            <a:ext cx="3511376" cy="454427"/>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201F4B"/>
              </a:buClr>
              <a:buSzPts val="6000"/>
              <a:buFont typeface="Century Gothic"/>
              <a:buNone/>
            </a:pPr>
            <a:r>
              <a:rPr lang="en-US" sz="3500" u="none" dirty="0">
                <a:solidFill>
                  <a:srgbClr val="201F4B"/>
                </a:solidFill>
                <a:latin typeface="Century Gothic"/>
                <a:ea typeface="Century Gothic"/>
                <a:cs typeface="Century Gothic"/>
                <a:sym typeface="Century Gothic"/>
              </a:rPr>
              <a:t>MISSION</a:t>
            </a:r>
            <a:endParaRPr sz="3500" dirty="0"/>
          </a:p>
        </p:txBody>
      </p:sp>
      <p:sp>
        <p:nvSpPr>
          <p:cNvPr id="146" name="Google Shape;146;p3"/>
          <p:cNvSpPr/>
          <p:nvPr/>
        </p:nvSpPr>
        <p:spPr>
          <a:xfrm rot="-1800000">
            <a:off x="5714187" y="2027793"/>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7" name="Google Shape;147;p3"/>
          <p:cNvSpPr/>
          <p:nvPr/>
        </p:nvSpPr>
        <p:spPr>
          <a:xfrm rot="-1800000">
            <a:off x="5714186" y="4168889"/>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8" name="Google Shape;148;p3"/>
          <p:cNvSpPr/>
          <p:nvPr/>
        </p:nvSpPr>
        <p:spPr>
          <a:xfrm rot="-1800000">
            <a:off x="5714186" y="5035700"/>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9" name="Google Shape;149;p3"/>
          <p:cNvSpPr/>
          <p:nvPr/>
        </p:nvSpPr>
        <p:spPr>
          <a:xfrm>
            <a:off x="565219" y="1078175"/>
            <a:ext cx="4658435" cy="4519383"/>
          </a:xfrm>
          <a:prstGeom prst="rect">
            <a:avLst/>
          </a:prstGeom>
          <a:noFill/>
          <a:ln w="19050"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0" name="Google Shape;150;p3"/>
          <p:cNvPicPr preferRelativeResize="0"/>
          <p:nvPr/>
        </p:nvPicPr>
        <p:blipFill rotWithShape="1">
          <a:blip r:embed="rId3">
            <a:alphaModFix/>
          </a:blip>
          <a:srcRect/>
          <a:stretch/>
        </p:blipFill>
        <p:spPr>
          <a:xfrm>
            <a:off x="1179018" y="1495531"/>
            <a:ext cx="3430836" cy="3684669"/>
          </a:xfrm>
          <a:prstGeom prst="rect">
            <a:avLst/>
          </a:prstGeom>
          <a:noFill/>
          <a:ln>
            <a:noFill/>
          </a:ln>
        </p:spPr>
      </p:pic>
      <p:pic>
        <p:nvPicPr>
          <p:cNvPr id="151" name="Google Shape;151;p3"/>
          <p:cNvPicPr preferRelativeResize="0"/>
          <p:nvPr/>
        </p:nvPicPr>
        <p:blipFill rotWithShape="1">
          <a:blip r:embed="rId4">
            <a:alphaModFix/>
          </a:blip>
          <a:srcRect/>
          <a:stretch/>
        </p:blipFill>
        <p:spPr>
          <a:xfrm>
            <a:off x="10940153" y="6027294"/>
            <a:ext cx="1193972" cy="795981"/>
          </a:xfrm>
          <a:prstGeom prst="rect">
            <a:avLst/>
          </a:prstGeom>
          <a:noFill/>
          <a:ln>
            <a:noFill/>
          </a:ln>
        </p:spPr>
      </p:pic>
      <p:pic>
        <p:nvPicPr>
          <p:cNvPr id="152" name="Google Shape;152;p3"/>
          <p:cNvPicPr preferRelativeResize="0"/>
          <p:nvPr/>
        </p:nvPicPr>
        <p:blipFill rotWithShape="1">
          <a:blip r:embed="rId5">
            <a:alphaModFix/>
          </a:blip>
          <a:srcRect l="7244" r="7002" b="88393"/>
          <a:stretch/>
        </p:blipFill>
        <p:spPr>
          <a:xfrm>
            <a:off x="57875" y="6425284"/>
            <a:ext cx="1570347" cy="264312"/>
          </a:xfrm>
          <a:prstGeom prst="rect">
            <a:avLst/>
          </a:prstGeom>
          <a:noFill/>
          <a:ln>
            <a:noFill/>
          </a:ln>
        </p:spPr>
      </p:pic>
      <p:pic>
        <p:nvPicPr>
          <p:cNvPr id="3" name="Picture 2" descr="Logo, company name&#10;&#10;Description automatically generated">
            <a:extLst>
              <a:ext uri="{FF2B5EF4-FFF2-40B4-BE49-F238E27FC236}">
                <a16:creationId xmlns:a16="http://schemas.microsoft.com/office/drawing/2014/main" id="{893363DD-F473-2074-DF8E-42B51CBF8264}"/>
              </a:ext>
            </a:extLst>
          </p:cNvPr>
          <p:cNvPicPr>
            <a:picLocks noChangeAspect="1"/>
          </p:cNvPicPr>
          <p:nvPr/>
        </p:nvPicPr>
        <p:blipFill rotWithShape="1">
          <a:blip r:embed="rId6"/>
          <a:srcRect t="52121" b="40644"/>
          <a:stretch/>
        </p:blipFill>
        <p:spPr>
          <a:xfrm>
            <a:off x="4487934" y="556382"/>
            <a:ext cx="8371811" cy="78390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549298" y="1628617"/>
            <a:ext cx="3302490" cy="3358184"/>
          </a:xfrm>
          <a:prstGeom prst="rect">
            <a:avLst/>
          </a:prstGeom>
          <a:noFill/>
          <a:ln w="19050"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4"/>
          <p:cNvSpPr txBox="1"/>
          <p:nvPr/>
        </p:nvSpPr>
        <p:spPr>
          <a:xfrm>
            <a:off x="117097" y="414883"/>
            <a:ext cx="3595089" cy="610293"/>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201F4B"/>
              </a:buClr>
              <a:buSzPts val="6000"/>
              <a:buFont typeface="Century Gothic"/>
              <a:buNone/>
            </a:pPr>
            <a:r>
              <a:rPr lang="en-US" sz="4500" dirty="0">
                <a:solidFill>
                  <a:srgbClr val="201F4B"/>
                </a:solidFill>
                <a:latin typeface="Century Gothic"/>
                <a:ea typeface="Century Gothic"/>
                <a:cs typeface="Century Gothic"/>
                <a:sym typeface="Century Gothic"/>
              </a:rPr>
              <a:t>MEET ARI</a:t>
            </a:r>
            <a:endParaRPr sz="4500" dirty="0"/>
          </a:p>
        </p:txBody>
      </p:sp>
      <p:sp>
        <p:nvSpPr>
          <p:cNvPr id="159" name="Google Shape;159;p4"/>
          <p:cNvSpPr txBox="1"/>
          <p:nvPr/>
        </p:nvSpPr>
        <p:spPr>
          <a:xfrm>
            <a:off x="686574" y="4986801"/>
            <a:ext cx="3870582" cy="115582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600" b="1" dirty="0">
                <a:solidFill>
                  <a:srgbClr val="201F4B"/>
                </a:solidFill>
                <a:latin typeface="Calibri"/>
                <a:ea typeface="Calibri"/>
                <a:cs typeface="Calibri"/>
                <a:sym typeface="Calibri"/>
              </a:rPr>
              <a:t>He lived his 16 years of life with a zest for making everyday count for himself and for others.</a:t>
            </a:r>
            <a:endParaRPr dirty="0"/>
          </a:p>
        </p:txBody>
      </p:sp>
      <p:cxnSp>
        <p:nvCxnSpPr>
          <p:cNvPr id="160" name="Google Shape;160;p4"/>
          <p:cNvCxnSpPr/>
          <p:nvPr/>
        </p:nvCxnSpPr>
        <p:spPr>
          <a:xfrm rot="10800000">
            <a:off x="-11575" y="1183879"/>
            <a:ext cx="3302493" cy="0"/>
          </a:xfrm>
          <a:prstGeom prst="straightConnector1">
            <a:avLst/>
          </a:prstGeom>
          <a:noFill/>
          <a:ln w="38100" cap="flat" cmpd="sng">
            <a:solidFill>
              <a:srgbClr val="B99E50"/>
            </a:solidFill>
            <a:prstDash val="solid"/>
            <a:miter lim="800000"/>
            <a:headEnd type="none" w="sm" len="sm"/>
            <a:tailEnd type="none" w="sm" len="sm"/>
          </a:ln>
        </p:spPr>
      </p:cxnSp>
      <p:sp>
        <p:nvSpPr>
          <p:cNvPr id="161" name="Google Shape;161;p4"/>
          <p:cNvSpPr/>
          <p:nvPr/>
        </p:nvSpPr>
        <p:spPr>
          <a:xfrm>
            <a:off x="5473871" y="562374"/>
            <a:ext cx="282027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B99E50"/>
                </a:solidFill>
                <a:latin typeface="Arial"/>
                <a:ea typeface="Arial"/>
                <a:cs typeface="Arial"/>
                <a:sym typeface="Arial"/>
              </a:rPr>
              <a:t>WHO ARI WAS</a:t>
            </a:r>
            <a:endParaRPr sz="2400" b="1">
              <a:solidFill>
                <a:srgbClr val="B99E50"/>
              </a:solidFill>
              <a:latin typeface="Arial"/>
              <a:ea typeface="Arial"/>
              <a:cs typeface="Arial"/>
              <a:sym typeface="Arial"/>
            </a:endParaRPr>
          </a:p>
        </p:txBody>
      </p:sp>
      <p:sp>
        <p:nvSpPr>
          <p:cNvPr id="162" name="Google Shape;162;p4"/>
          <p:cNvSpPr/>
          <p:nvPr/>
        </p:nvSpPr>
        <p:spPr>
          <a:xfrm>
            <a:off x="5473876" y="2859525"/>
            <a:ext cx="27807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B99E50"/>
                </a:solidFill>
                <a:latin typeface="Arial"/>
                <a:ea typeface="Arial"/>
                <a:cs typeface="Arial"/>
                <a:sym typeface="Arial"/>
              </a:rPr>
              <a:t>HOW ARI LIVED</a:t>
            </a:r>
            <a:endParaRPr sz="2400" b="1">
              <a:solidFill>
                <a:srgbClr val="B99E50"/>
              </a:solidFill>
              <a:latin typeface="Arial"/>
              <a:ea typeface="Arial"/>
              <a:cs typeface="Arial"/>
              <a:sym typeface="Arial"/>
            </a:endParaRPr>
          </a:p>
        </p:txBody>
      </p:sp>
      <p:cxnSp>
        <p:nvCxnSpPr>
          <p:cNvPr id="163" name="Google Shape;163;p4"/>
          <p:cNvCxnSpPr/>
          <p:nvPr/>
        </p:nvCxnSpPr>
        <p:spPr>
          <a:xfrm rot="10800000">
            <a:off x="5184373" y="685380"/>
            <a:ext cx="0" cy="5522050"/>
          </a:xfrm>
          <a:prstGeom prst="straightConnector1">
            <a:avLst/>
          </a:prstGeom>
          <a:noFill/>
          <a:ln w="19050" cap="flat" cmpd="sng">
            <a:solidFill>
              <a:srgbClr val="B99E50"/>
            </a:solidFill>
            <a:prstDash val="solid"/>
            <a:miter lim="800000"/>
            <a:headEnd type="none" w="sm" len="sm"/>
            <a:tailEnd type="none" w="sm" len="sm"/>
          </a:ln>
        </p:spPr>
      </p:cxnSp>
      <p:cxnSp>
        <p:nvCxnSpPr>
          <p:cNvPr id="164" name="Google Shape;164;p4"/>
          <p:cNvCxnSpPr/>
          <p:nvPr/>
        </p:nvCxnSpPr>
        <p:spPr>
          <a:xfrm>
            <a:off x="5473871" y="2825741"/>
            <a:ext cx="2663301" cy="0"/>
          </a:xfrm>
          <a:prstGeom prst="straightConnector1">
            <a:avLst/>
          </a:prstGeom>
          <a:noFill/>
          <a:ln w="19050" cap="flat" cmpd="sng">
            <a:solidFill>
              <a:srgbClr val="B99E50"/>
            </a:solidFill>
            <a:prstDash val="solid"/>
            <a:miter lim="800000"/>
            <a:headEnd type="none" w="sm" len="sm"/>
            <a:tailEnd type="none" w="sm" len="sm"/>
          </a:ln>
        </p:spPr>
      </p:cxnSp>
      <p:sp>
        <p:nvSpPr>
          <p:cNvPr id="165" name="Google Shape;165;p4"/>
          <p:cNvSpPr/>
          <p:nvPr/>
        </p:nvSpPr>
        <p:spPr>
          <a:xfrm>
            <a:off x="5516191" y="1024760"/>
            <a:ext cx="5884871" cy="14773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A loving son, older brother, and friend to many. </a:t>
            </a:r>
            <a:endParaRPr/>
          </a:p>
          <a:p>
            <a:pPr marL="0" marR="0" lvl="0" indent="0" algn="l" rtl="0">
              <a:spcBef>
                <a:spcPts val="0"/>
              </a:spcBef>
              <a:spcAft>
                <a:spcPts val="0"/>
              </a:spcAft>
              <a:buNone/>
            </a:pPr>
            <a:endParaRPr sz="1800">
              <a:solidFill>
                <a:srgbClr val="201F4B"/>
              </a:solidFill>
              <a:latin typeface="Arial"/>
              <a:ea typeface="Arial"/>
              <a:cs typeface="Arial"/>
              <a:sym typeface="Arial"/>
            </a:endParaRPr>
          </a:p>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Part of Christopher Columbus High School’s class of 2020. </a:t>
            </a:r>
            <a:endParaRPr/>
          </a:p>
          <a:p>
            <a:pPr marL="0" marR="0" lvl="0" indent="0" algn="l" rtl="0">
              <a:spcBef>
                <a:spcPts val="0"/>
              </a:spcBef>
              <a:spcAft>
                <a:spcPts val="0"/>
              </a:spcAft>
              <a:buNone/>
            </a:pPr>
            <a:endParaRPr sz="1800">
              <a:solidFill>
                <a:srgbClr val="201F4B"/>
              </a:solidFill>
              <a:latin typeface="Arial"/>
              <a:ea typeface="Arial"/>
              <a:cs typeface="Arial"/>
              <a:sym typeface="Arial"/>
            </a:endParaRPr>
          </a:p>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Played both football and baseball at Columbus.</a:t>
            </a:r>
            <a:endParaRPr/>
          </a:p>
        </p:txBody>
      </p:sp>
      <p:sp>
        <p:nvSpPr>
          <p:cNvPr id="166" name="Google Shape;166;p4"/>
          <p:cNvSpPr/>
          <p:nvPr/>
        </p:nvSpPr>
        <p:spPr>
          <a:xfrm>
            <a:off x="5473879" y="3345108"/>
            <a:ext cx="5927181" cy="286232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A heart for service. </a:t>
            </a:r>
            <a:endParaRPr/>
          </a:p>
          <a:p>
            <a:pPr marL="285750" marR="0" lvl="0" indent="-171450" algn="l" rtl="0">
              <a:spcBef>
                <a:spcPts val="0"/>
              </a:spcBef>
              <a:spcAft>
                <a:spcPts val="0"/>
              </a:spcAft>
              <a:buClr>
                <a:schemeClr val="dk1"/>
              </a:buClr>
              <a:buSzPts val="1800"/>
              <a:buFont typeface="Arial"/>
              <a:buNone/>
            </a:pPr>
            <a:endParaRPr sz="1800">
              <a:solidFill>
                <a:srgbClr val="201F4B"/>
              </a:solidFill>
              <a:latin typeface="Arial"/>
              <a:ea typeface="Arial"/>
              <a:cs typeface="Arial"/>
              <a:sym typeface="Arial"/>
            </a:endParaRPr>
          </a:p>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Touched lives with his extraordinary spirit and natural ability to make others feel cared for. </a:t>
            </a:r>
            <a:endParaRPr/>
          </a:p>
          <a:p>
            <a:pPr marL="285750" marR="0" lvl="0" indent="-171450" algn="l" rtl="0">
              <a:spcBef>
                <a:spcPts val="0"/>
              </a:spcBef>
              <a:spcAft>
                <a:spcPts val="0"/>
              </a:spcAft>
              <a:buClr>
                <a:schemeClr val="dk1"/>
              </a:buClr>
              <a:buSzPts val="1800"/>
              <a:buFont typeface="Arial"/>
              <a:buNone/>
            </a:pPr>
            <a:endParaRPr sz="1800">
              <a:solidFill>
                <a:srgbClr val="201F4B"/>
              </a:solidFill>
              <a:latin typeface="Arial"/>
              <a:ea typeface="Arial"/>
              <a:cs typeface="Arial"/>
              <a:sym typeface="Arial"/>
            </a:endParaRPr>
          </a:p>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Lived everyday with joyful energy.</a:t>
            </a:r>
            <a:endParaRPr/>
          </a:p>
          <a:p>
            <a:pPr marL="285750" marR="0" lvl="0" indent="-171450" algn="l" rtl="0">
              <a:spcBef>
                <a:spcPts val="0"/>
              </a:spcBef>
              <a:spcAft>
                <a:spcPts val="0"/>
              </a:spcAft>
              <a:buClr>
                <a:schemeClr val="dk1"/>
              </a:buClr>
              <a:buSzPts val="1800"/>
              <a:buFont typeface="Arial"/>
              <a:buNone/>
            </a:pPr>
            <a:endParaRPr sz="1800">
              <a:solidFill>
                <a:srgbClr val="201F4B"/>
              </a:solidFill>
              <a:latin typeface="Arial"/>
              <a:ea typeface="Arial"/>
              <a:cs typeface="Arial"/>
              <a:sym typeface="Arial"/>
            </a:endParaRPr>
          </a:p>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Empowered and brought out the best in everyone.</a:t>
            </a:r>
            <a:endParaRPr/>
          </a:p>
          <a:p>
            <a:pPr marL="285750" marR="0" lvl="0" indent="-171450" algn="l" rtl="0">
              <a:spcBef>
                <a:spcPts val="0"/>
              </a:spcBef>
              <a:spcAft>
                <a:spcPts val="0"/>
              </a:spcAft>
              <a:buClr>
                <a:schemeClr val="dk1"/>
              </a:buClr>
              <a:buSzPts val="1800"/>
              <a:buFont typeface="Arial"/>
              <a:buNone/>
            </a:pPr>
            <a:endParaRPr sz="1800">
              <a:solidFill>
                <a:srgbClr val="201F4B"/>
              </a:solidFill>
              <a:latin typeface="Arial"/>
              <a:ea typeface="Arial"/>
              <a:cs typeface="Arial"/>
              <a:sym typeface="Arial"/>
            </a:endParaRPr>
          </a:p>
          <a:p>
            <a:pPr marL="285750" marR="0" lvl="0" indent="-285750" algn="l" rtl="0">
              <a:spcBef>
                <a:spcPts val="0"/>
              </a:spcBef>
              <a:spcAft>
                <a:spcPts val="0"/>
              </a:spcAft>
              <a:buClr>
                <a:srgbClr val="201F4B"/>
              </a:buClr>
              <a:buSzPts val="1800"/>
              <a:buFont typeface="Arial"/>
              <a:buChar char="•"/>
            </a:pPr>
            <a:r>
              <a:rPr lang="en-US" sz="1800">
                <a:solidFill>
                  <a:srgbClr val="201F4B"/>
                </a:solidFill>
                <a:latin typeface="Arial"/>
                <a:ea typeface="Arial"/>
                <a:cs typeface="Arial"/>
                <a:sym typeface="Arial"/>
              </a:rPr>
              <a:t>Never put himself above anyone.</a:t>
            </a:r>
            <a:endParaRPr/>
          </a:p>
        </p:txBody>
      </p:sp>
      <p:pic>
        <p:nvPicPr>
          <p:cNvPr id="167" name="Google Shape;167;p4"/>
          <p:cNvPicPr preferRelativeResize="0"/>
          <p:nvPr/>
        </p:nvPicPr>
        <p:blipFill rotWithShape="1">
          <a:blip r:embed="rId3">
            <a:alphaModFix/>
          </a:blip>
          <a:srcRect l="5383" r="7319"/>
          <a:stretch/>
        </p:blipFill>
        <p:spPr>
          <a:xfrm>
            <a:off x="875766" y="1475694"/>
            <a:ext cx="3492198" cy="3153298"/>
          </a:xfrm>
          <a:prstGeom prst="rect">
            <a:avLst/>
          </a:prstGeom>
          <a:noFill/>
          <a:ln w="28575" cap="flat" cmpd="sng">
            <a:solidFill>
              <a:srgbClr val="201F4B"/>
            </a:solidFill>
            <a:prstDash val="solid"/>
            <a:round/>
            <a:headEnd type="none" w="sm" len="sm"/>
            <a:tailEnd type="none" w="sm" len="sm"/>
          </a:ln>
        </p:spPr>
      </p:pic>
      <p:pic>
        <p:nvPicPr>
          <p:cNvPr id="168" name="Google Shape;168;p4"/>
          <p:cNvPicPr preferRelativeResize="0"/>
          <p:nvPr/>
        </p:nvPicPr>
        <p:blipFill rotWithShape="1">
          <a:blip r:embed="rId4">
            <a:alphaModFix/>
          </a:blip>
          <a:srcRect/>
          <a:stretch/>
        </p:blipFill>
        <p:spPr>
          <a:xfrm>
            <a:off x="10940153" y="6027294"/>
            <a:ext cx="1193972" cy="795981"/>
          </a:xfrm>
          <a:prstGeom prst="rect">
            <a:avLst/>
          </a:prstGeom>
          <a:noFill/>
          <a:ln>
            <a:noFill/>
          </a:ln>
        </p:spPr>
      </p:pic>
      <p:pic>
        <p:nvPicPr>
          <p:cNvPr id="169" name="Google Shape;169;p4"/>
          <p:cNvPicPr preferRelativeResize="0"/>
          <p:nvPr/>
        </p:nvPicPr>
        <p:blipFill rotWithShape="1">
          <a:blip r:embed="rId5">
            <a:alphaModFix/>
          </a:blip>
          <a:srcRect l="7244" r="7002" b="88393"/>
          <a:stretch/>
        </p:blipFill>
        <p:spPr>
          <a:xfrm>
            <a:off x="57875" y="6425284"/>
            <a:ext cx="1570347" cy="26431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73"/>
        <p:cNvGrpSpPr/>
        <p:nvPr/>
      </p:nvGrpSpPr>
      <p:grpSpPr>
        <a:xfrm>
          <a:off x="0" y="0"/>
          <a:ext cx="0" cy="0"/>
          <a:chOff x="0" y="0"/>
          <a:chExt cx="0" cy="0"/>
        </a:xfrm>
      </p:grpSpPr>
      <p:sp>
        <p:nvSpPr>
          <p:cNvPr id="174" name="Google Shape;174;p5"/>
          <p:cNvSpPr/>
          <p:nvPr/>
        </p:nvSpPr>
        <p:spPr>
          <a:xfrm>
            <a:off x="0" y="0"/>
            <a:ext cx="3172886" cy="6858000"/>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01F4B"/>
              </a:solidFill>
              <a:latin typeface="Calibri"/>
              <a:ea typeface="Calibri"/>
              <a:cs typeface="Calibri"/>
              <a:sym typeface="Calibri"/>
            </a:endParaRPr>
          </a:p>
        </p:txBody>
      </p:sp>
      <p:cxnSp>
        <p:nvCxnSpPr>
          <p:cNvPr id="175" name="Google Shape;175;p5"/>
          <p:cNvCxnSpPr/>
          <p:nvPr/>
        </p:nvCxnSpPr>
        <p:spPr>
          <a:xfrm rot="10800000">
            <a:off x="1770331" y="449922"/>
            <a:ext cx="1873187" cy="0"/>
          </a:xfrm>
          <a:prstGeom prst="straightConnector1">
            <a:avLst/>
          </a:prstGeom>
          <a:noFill/>
          <a:ln w="19050" cap="flat" cmpd="sng">
            <a:solidFill>
              <a:srgbClr val="B99E50"/>
            </a:solidFill>
            <a:prstDash val="solid"/>
            <a:miter lim="800000"/>
            <a:headEnd type="none" w="sm" len="sm"/>
            <a:tailEnd type="none" w="sm" len="sm"/>
          </a:ln>
        </p:spPr>
      </p:cxnSp>
      <p:cxnSp>
        <p:nvCxnSpPr>
          <p:cNvPr id="176" name="Google Shape;176;p5"/>
          <p:cNvCxnSpPr>
            <a:cxnSpLocks/>
          </p:cNvCxnSpPr>
          <p:nvPr/>
        </p:nvCxnSpPr>
        <p:spPr>
          <a:xfrm flipH="1">
            <a:off x="3643518" y="2426005"/>
            <a:ext cx="789571" cy="1268704"/>
          </a:xfrm>
          <a:prstGeom prst="straightConnector1">
            <a:avLst/>
          </a:prstGeom>
          <a:noFill/>
          <a:ln w="19050" cap="flat" cmpd="sng">
            <a:solidFill>
              <a:srgbClr val="B99E50"/>
            </a:solidFill>
            <a:prstDash val="solid"/>
            <a:miter lim="800000"/>
            <a:headEnd type="none" w="sm" len="sm"/>
            <a:tailEnd type="none" w="sm" len="sm"/>
          </a:ln>
        </p:spPr>
      </p:cxnSp>
      <p:sp>
        <p:nvSpPr>
          <p:cNvPr id="177" name="Google Shape;177;p5"/>
          <p:cNvSpPr txBox="1"/>
          <p:nvPr/>
        </p:nvSpPr>
        <p:spPr>
          <a:xfrm>
            <a:off x="5896604" y="238018"/>
            <a:ext cx="5416677" cy="830486"/>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6000"/>
              <a:buFont typeface="Century Gothic"/>
              <a:buNone/>
            </a:pPr>
            <a:r>
              <a:rPr lang="en-US" sz="4000" dirty="0">
                <a:solidFill>
                  <a:srgbClr val="B69A4F"/>
                </a:solidFill>
                <a:latin typeface="Century Gothic"/>
                <a:ea typeface="Century Gothic"/>
                <a:cs typeface="Century Gothic"/>
                <a:sym typeface="Century Gothic"/>
              </a:rPr>
              <a:t>ARI’S SPIRIT</a:t>
            </a:r>
            <a:endParaRPr sz="4000" dirty="0">
              <a:solidFill>
                <a:srgbClr val="B69A4F"/>
              </a:solidFill>
            </a:endParaRPr>
          </a:p>
        </p:txBody>
      </p:sp>
      <p:sp>
        <p:nvSpPr>
          <p:cNvPr id="179" name="Google Shape;179;p5"/>
          <p:cNvSpPr/>
          <p:nvPr/>
        </p:nvSpPr>
        <p:spPr>
          <a:xfrm>
            <a:off x="2706927" y="5504750"/>
            <a:ext cx="830971" cy="900199"/>
          </a:xfrm>
          <a:prstGeom prst="triangle">
            <a:avLst>
              <a:gd name="adj" fmla="val 51828"/>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5"/>
          <p:cNvSpPr/>
          <p:nvPr/>
        </p:nvSpPr>
        <p:spPr>
          <a:xfrm>
            <a:off x="5517059" y="898678"/>
            <a:ext cx="6175768" cy="22467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rgbClr val="242259"/>
                </a:solidFill>
                <a:latin typeface="Arial"/>
                <a:ea typeface="Arial"/>
                <a:cs typeface="Arial"/>
                <a:sym typeface="Arial"/>
              </a:rPr>
              <a:t>Ari had a special gift of </a:t>
            </a:r>
            <a:r>
              <a:rPr lang="en-US" sz="2000" dirty="0">
                <a:solidFill>
                  <a:srgbClr val="B69A4F"/>
                </a:solidFill>
                <a:latin typeface="Arial"/>
                <a:ea typeface="Arial"/>
                <a:cs typeface="Arial"/>
                <a:sym typeface="Arial"/>
              </a:rPr>
              <a:t>living in the present</a:t>
            </a:r>
            <a:r>
              <a:rPr lang="en-US" sz="2000" dirty="0">
                <a:solidFill>
                  <a:srgbClr val="242259"/>
                </a:solidFill>
                <a:latin typeface="Arial"/>
                <a:ea typeface="Arial"/>
                <a:cs typeface="Arial"/>
                <a:sym typeface="Arial"/>
              </a:rPr>
              <a:t>, not being held back</a:t>
            </a:r>
            <a:r>
              <a:rPr lang="en-US" sz="2000" dirty="0">
                <a:solidFill>
                  <a:srgbClr val="242259"/>
                </a:solidFill>
                <a:latin typeface="Calibri"/>
                <a:ea typeface="Calibri"/>
                <a:cs typeface="Calibri"/>
                <a:sym typeface="Calibri"/>
              </a:rPr>
              <a:t> </a:t>
            </a:r>
            <a:r>
              <a:rPr lang="en-US" sz="2000" dirty="0">
                <a:solidFill>
                  <a:srgbClr val="242259"/>
                </a:solidFill>
                <a:latin typeface="Arial"/>
                <a:ea typeface="Arial"/>
                <a:cs typeface="Arial"/>
                <a:sym typeface="Arial"/>
              </a:rPr>
              <a:t>by the past nor worrying about the future. He made every moment count.</a:t>
            </a:r>
            <a:endParaRPr sz="2000" dirty="0">
              <a:solidFill>
                <a:srgbClr val="242259"/>
              </a:solidFill>
              <a:latin typeface="Arial"/>
              <a:ea typeface="Arial"/>
              <a:cs typeface="Arial"/>
              <a:sym typeface="Arial"/>
            </a:endParaRPr>
          </a:p>
          <a:p>
            <a:pPr marL="0" marR="0" lvl="0" indent="0" algn="ctr" rtl="0">
              <a:spcBef>
                <a:spcPts val="0"/>
              </a:spcBef>
              <a:spcAft>
                <a:spcPts val="0"/>
              </a:spcAft>
              <a:buNone/>
            </a:pPr>
            <a:r>
              <a:rPr lang="en-US" sz="2000" dirty="0">
                <a:solidFill>
                  <a:srgbClr val="242259"/>
                </a:solidFill>
                <a:latin typeface="Arial"/>
                <a:ea typeface="Arial"/>
                <a:cs typeface="Arial"/>
                <a:sym typeface="Arial"/>
              </a:rPr>
              <a:t>In today's world of distractions, Ari was able to give his full attention to the person with whom he was speaking, listening intently and </a:t>
            </a:r>
          </a:p>
          <a:p>
            <a:pPr marL="0" marR="0" lvl="0" indent="0" algn="ctr" rtl="0">
              <a:spcBef>
                <a:spcPts val="0"/>
              </a:spcBef>
              <a:spcAft>
                <a:spcPts val="0"/>
              </a:spcAft>
              <a:buNone/>
            </a:pPr>
            <a:r>
              <a:rPr lang="en-US" sz="2000" dirty="0">
                <a:solidFill>
                  <a:srgbClr val="B69A4F"/>
                </a:solidFill>
                <a:latin typeface="Arial"/>
                <a:ea typeface="Arial"/>
                <a:cs typeface="Arial"/>
                <a:sym typeface="Arial"/>
              </a:rPr>
              <a:t>making the person feel heard and understood. </a:t>
            </a:r>
            <a:endParaRPr sz="2000" dirty="0">
              <a:solidFill>
                <a:srgbClr val="B69A4F"/>
              </a:solidFill>
              <a:latin typeface="Arial"/>
              <a:ea typeface="Arial"/>
              <a:cs typeface="Arial"/>
              <a:sym typeface="Arial"/>
            </a:endParaRPr>
          </a:p>
        </p:txBody>
      </p:sp>
      <p:pic>
        <p:nvPicPr>
          <p:cNvPr id="182" name="Google Shape;182;p5"/>
          <p:cNvPicPr preferRelativeResize="0"/>
          <p:nvPr/>
        </p:nvPicPr>
        <p:blipFill rotWithShape="1">
          <a:blip r:embed="rId3">
            <a:alphaModFix/>
          </a:blip>
          <a:srcRect/>
          <a:stretch/>
        </p:blipFill>
        <p:spPr>
          <a:xfrm>
            <a:off x="624639" y="653261"/>
            <a:ext cx="4641869" cy="3717373"/>
          </a:xfrm>
          <a:custGeom>
            <a:avLst/>
            <a:gdLst/>
            <a:ahLst/>
            <a:cxnLst/>
            <a:rect l="l" t="t" r="r" b="b"/>
            <a:pathLst>
              <a:path w="6063915" h="6063915" extrusionOk="0">
                <a:moveTo>
                  <a:pt x="0" y="0"/>
                </a:moveTo>
                <a:lnTo>
                  <a:pt x="6063915" y="0"/>
                </a:lnTo>
                <a:lnTo>
                  <a:pt x="3031957" y="6063915"/>
                </a:lnTo>
                <a:close/>
              </a:path>
            </a:pathLst>
          </a:custGeom>
          <a:noFill/>
          <a:ln>
            <a:noFill/>
          </a:ln>
        </p:spPr>
      </p:pic>
      <p:pic>
        <p:nvPicPr>
          <p:cNvPr id="183" name="Google Shape;183;p5"/>
          <p:cNvPicPr preferRelativeResize="0"/>
          <p:nvPr/>
        </p:nvPicPr>
        <p:blipFill rotWithShape="1">
          <a:blip r:embed="rId4">
            <a:alphaModFix/>
          </a:blip>
          <a:srcRect/>
          <a:stretch/>
        </p:blipFill>
        <p:spPr>
          <a:xfrm>
            <a:off x="10940153" y="6027294"/>
            <a:ext cx="1193972" cy="795981"/>
          </a:xfrm>
          <a:prstGeom prst="rect">
            <a:avLst/>
          </a:prstGeom>
          <a:noFill/>
          <a:ln>
            <a:noFill/>
          </a:ln>
        </p:spPr>
      </p:pic>
      <p:pic>
        <p:nvPicPr>
          <p:cNvPr id="184" name="Google Shape;184;p5"/>
          <p:cNvPicPr preferRelativeResize="0"/>
          <p:nvPr/>
        </p:nvPicPr>
        <p:blipFill rotWithShape="1">
          <a:blip r:embed="rId5">
            <a:alphaModFix/>
          </a:blip>
          <a:srcRect l="7244" r="7002" b="88393"/>
          <a:stretch/>
        </p:blipFill>
        <p:spPr>
          <a:xfrm>
            <a:off x="3207920" y="6499318"/>
            <a:ext cx="1570347" cy="264312"/>
          </a:xfrm>
          <a:prstGeom prst="rect">
            <a:avLst/>
          </a:prstGeom>
          <a:noFill/>
          <a:ln>
            <a:noFill/>
          </a:ln>
        </p:spPr>
      </p:pic>
      <p:sp>
        <p:nvSpPr>
          <p:cNvPr id="3" name="TextBox 2">
            <a:extLst>
              <a:ext uri="{FF2B5EF4-FFF2-40B4-BE49-F238E27FC236}">
                <a16:creationId xmlns:a16="http://schemas.microsoft.com/office/drawing/2014/main" id="{A112EB22-462C-22AD-396C-4E20113D71E4}"/>
              </a:ext>
            </a:extLst>
          </p:cNvPr>
          <p:cNvSpPr txBox="1"/>
          <p:nvPr/>
        </p:nvSpPr>
        <p:spPr>
          <a:xfrm>
            <a:off x="4965670" y="3429000"/>
            <a:ext cx="6096000" cy="707886"/>
          </a:xfrm>
          <a:prstGeom prst="rect">
            <a:avLst/>
          </a:prstGeom>
          <a:noFill/>
        </p:spPr>
        <p:txBody>
          <a:bodyPr wrap="square">
            <a:spAutoFit/>
          </a:bodyPr>
          <a:lstStyle/>
          <a:p>
            <a:pPr marL="0" marR="0" lvl="0" indent="0" algn="ctr" rtl="0">
              <a:lnSpc>
                <a:spcPct val="100000"/>
              </a:lnSpc>
              <a:spcBef>
                <a:spcPts val="0"/>
              </a:spcBef>
              <a:spcAft>
                <a:spcPts val="0"/>
              </a:spcAft>
              <a:buClr>
                <a:srgbClr val="B99E50"/>
              </a:buClr>
              <a:buSzPts val="6000"/>
              <a:buFont typeface="Century Gothic"/>
              <a:buNone/>
            </a:pPr>
            <a:r>
              <a:rPr lang="en-US" sz="4000" dirty="0">
                <a:solidFill>
                  <a:srgbClr val="B69A4F"/>
                </a:solidFill>
                <a:latin typeface="Century Gothic"/>
                <a:ea typeface="Century Gothic"/>
                <a:cs typeface="Century Gothic"/>
                <a:sym typeface="Century Gothic"/>
              </a:rPr>
              <a:t>ARI’S FAMILY</a:t>
            </a:r>
            <a:endParaRPr lang="en-US" sz="4000" dirty="0">
              <a:solidFill>
                <a:srgbClr val="B69A4F"/>
              </a:solidFill>
            </a:endParaRPr>
          </a:p>
        </p:txBody>
      </p:sp>
      <p:pic>
        <p:nvPicPr>
          <p:cNvPr id="5" name="Picture 4" descr="A group of people posing for a photo&#10;&#10;Description automatically generated">
            <a:extLst>
              <a:ext uri="{FF2B5EF4-FFF2-40B4-BE49-F238E27FC236}">
                <a16:creationId xmlns:a16="http://schemas.microsoft.com/office/drawing/2014/main" id="{8DCEE71F-F7F9-365B-E7AB-424E4B345BBE}"/>
              </a:ext>
            </a:extLst>
          </p:cNvPr>
          <p:cNvPicPr>
            <a:picLocks noChangeAspect="1"/>
          </p:cNvPicPr>
          <p:nvPr/>
        </p:nvPicPr>
        <p:blipFill rotWithShape="1">
          <a:blip r:embed="rId6"/>
          <a:srcRect l="1731" b="2412"/>
          <a:stretch/>
        </p:blipFill>
        <p:spPr>
          <a:xfrm>
            <a:off x="624639" y="3833833"/>
            <a:ext cx="3677009" cy="2431992"/>
          </a:xfrm>
          <a:prstGeom prst="rect">
            <a:avLst/>
          </a:prstGeom>
        </p:spPr>
      </p:pic>
      <p:sp>
        <p:nvSpPr>
          <p:cNvPr id="7" name="TextBox 6">
            <a:extLst>
              <a:ext uri="{FF2B5EF4-FFF2-40B4-BE49-F238E27FC236}">
                <a16:creationId xmlns:a16="http://schemas.microsoft.com/office/drawing/2014/main" id="{37754F9F-6FD5-2D56-E128-69FECBC07291}"/>
              </a:ext>
            </a:extLst>
          </p:cNvPr>
          <p:cNvSpPr txBox="1"/>
          <p:nvPr/>
        </p:nvSpPr>
        <p:spPr>
          <a:xfrm>
            <a:off x="4522989" y="4020330"/>
            <a:ext cx="6981362" cy="1938992"/>
          </a:xfrm>
          <a:prstGeom prst="rect">
            <a:avLst/>
          </a:prstGeom>
          <a:noFill/>
        </p:spPr>
        <p:txBody>
          <a:bodyPr wrap="square">
            <a:spAutoFit/>
          </a:bodyPr>
          <a:lstStyle/>
          <a:p>
            <a:pPr marL="0" marR="0" lvl="0" indent="0" algn="ctr" rtl="0">
              <a:spcBef>
                <a:spcPts val="0"/>
              </a:spcBef>
              <a:spcAft>
                <a:spcPts val="0"/>
              </a:spcAft>
              <a:buNone/>
            </a:pPr>
            <a:r>
              <a:rPr lang="en-US" sz="2000" dirty="0">
                <a:solidFill>
                  <a:srgbClr val="B69A4F"/>
                </a:solidFill>
                <a:latin typeface="Arial"/>
                <a:ea typeface="Arial"/>
                <a:cs typeface="Arial"/>
                <a:sym typeface="Arial"/>
              </a:rPr>
              <a:t>At home</a:t>
            </a:r>
            <a:r>
              <a:rPr lang="en-US" sz="2000" dirty="0">
                <a:solidFill>
                  <a:srgbClr val="242259"/>
                </a:solidFill>
                <a:latin typeface="Arial"/>
                <a:ea typeface="Arial"/>
                <a:cs typeface="Arial"/>
                <a:sym typeface="Arial"/>
              </a:rPr>
              <a:t>, his family taught him the golden rule - be a good person. With this in mind, Ari focused on living with a compassionate heart. He was confident, fun-loving, colorful, and never took himself too seriously</a:t>
            </a:r>
            <a:r>
              <a:rPr lang="en-US" sz="2000" dirty="0">
                <a:solidFill>
                  <a:srgbClr val="242259"/>
                </a:solidFill>
              </a:rPr>
              <a:t>. He </a:t>
            </a:r>
            <a:r>
              <a:rPr lang="en-US" sz="2000" dirty="0">
                <a:solidFill>
                  <a:srgbClr val="242259"/>
                </a:solidFill>
                <a:latin typeface="Arial"/>
                <a:ea typeface="Arial"/>
                <a:cs typeface="Arial"/>
                <a:sym typeface="Arial"/>
              </a:rPr>
              <a:t>always made others feel cared for.</a:t>
            </a:r>
          </a:p>
          <a:p>
            <a:pPr algn="ctr"/>
            <a:r>
              <a:rPr lang="en-US" sz="2000" dirty="0">
                <a:solidFill>
                  <a:srgbClr val="B69A4F"/>
                </a:solidFill>
              </a:rPr>
              <a:t>Ari's persona was in many ways larger than life itself!</a:t>
            </a:r>
          </a:p>
        </p:txBody>
      </p:sp>
      <p:cxnSp>
        <p:nvCxnSpPr>
          <p:cNvPr id="9" name="Google Shape;175;p5">
            <a:extLst>
              <a:ext uri="{FF2B5EF4-FFF2-40B4-BE49-F238E27FC236}">
                <a16:creationId xmlns:a16="http://schemas.microsoft.com/office/drawing/2014/main" id="{BA5EFE19-96DB-276C-96F8-1FF64A710C88}"/>
              </a:ext>
            </a:extLst>
          </p:cNvPr>
          <p:cNvCxnSpPr>
            <a:cxnSpLocks/>
          </p:cNvCxnSpPr>
          <p:nvPr/>
        </p:nvCxnSpPr>
        <p:spPr>
          <a:xfrm flipH="1">
            <a:off x="5370587" y="3325101"/>
            <a:ext cx="6092695" cy="0"/>
          </a:xfrm>
          <a:prstGeom prst="straightConnector1">
            <a:avLst/>
          </a:prstGeom>
          <a:noFill/>
          <a:ln w="22225" cap="flat" cmpd="sng">
            <a:solidFill>
              <a:srgbClr val="B99E50"/>
            </a:solidFill>
            <a:prstDash val="solid"/>
            <a:miter lim="800000"/>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0"/>
        <p:cNvGrpSpPr/>
        <p:nvPr/>
      </p:nvGrpSpPr>
      <p:grpSpPr>
        <a:xfrm>
          <a:off x="0" y="0"/>
          <a:ext cx="0" cy="0"/>
          <a:chOff x="0" y="0"/>
          <a:chExt cx="0" cy="0"/>
        </a:xfrm>
      </p:grpSpPr>
      <p:sp>
        <p:nvSpPr>
          <p:cNvPr id="201" name="Google Shape;201;p7"/>
          <p:cNvSpPr/>
          <p:nvPr/>
        </p:nvSpPr>
        <p:spPr>
          <a:xfrm>
            <a:off x="6096000" y="0"/>
            <a:ext cx="6096001" cy="6858000"/>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2" name="Google Shape;202;p7"/>
          <p:cNvSpPr txBox="1"/>
          <p:nvPr/>
        </p:nvSpPr>
        <p:spPr>
          <a:xfrm>
            <a:off x="476565" y="224581"/>
            <a:ext cx="5202270" cy="661637"/>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6000"/>
              <a:buFont typeface="Century Gothic"/>
              <a:buNone/>
            </a:pPr>
            <a:r>
              <a:rPr lang="en-US" sz="4000" dirty="0">
                <a:solidFill>
                  <a:srgbClr val="B99E50"/>
                </a:solidFill>
                <a:latin typeface="Century Gothic"/>
                <a:ea typeface="Century Gothic"/>
                <a:cs typeface="Century Gothic"/>
                <a:sym typeface="Century Gothic"/>
              </a:rPr>
              <a:t>ARI’S FRIENDS</a:t>
            </a:r>
            <a:endParaRPr sz="4000" dirty="0"/>
          </a:p>
        </p:txBody>
      </p:sp>
      <p:sp>
        <p:nvSpPr>
          <p:cNvPr id="203" name="Google Shape;203;p7"/>
          <p:cNvSpPr txBox="1"/>
          <p:nvPr/>
        </p:nvSpPr>
        <p:spPr>
          <a:xfrm>
            <a:off x="896480" y="1009443"/>
            <a:ext cx="4362439" cy="22467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rgbClr val="201F4B"/>
                </a:solidFill>
                <a:latin typeface="Arial"/>
                <a:ea typeface="Arial"/>
                <a:cs typeface="Arial"/>
                <a:sym typeface="Arial"/>
              </a:rPr>
              <a:t>He had a special group of friends but was always inclusive of others. </a:t>
            </a:r>
            <a:endParaRPr sz="2000" dirty="0">
              <a:solidFill>
                <a:srgbClr val="201F4B"/>
              </a:solidFill>
              <a:latin typeface="Arial"/>
              <a:ea typeface="Arial"/>
              <a:cs typeface="Arial"/>
              <a:sym typeface="Arial"/>
            </a:endParaRPr>
          </a:p>
          <a:p>
            <a:pPr marL="0" marR="0" lvl="0" indent="0" algn="ctr" rtl="0">
              <a:spcBef>
                <a:spcPts val="0"/>
              </a:spcBef>
              <a:spcAft>
                <a:spcPts val="0"/>
              </a:spcAft>
              <a:buNone/>
            </a:pPr>
            <a:r>
              <a:rPr lang="en-US" sz="2000" dirty="0">
                <a:solidFill>
                  <a:srgbClr val="201F4B"/>
                </a:solidFill>
                <a:latin typeface="Arial"/>
                <a:ea typeface="Arial"/>
                <a:cs typeface="Arial"/>
                <a:sym typeface="Arial"/>
              </a:rPr>
              <a:t>He appreciated each person for their character, not for what they looked like or where they came from. </a:t>
            </a:r>
            <a:endParaRPr sz="2000" dirty="0">
              <a:solidFill>
                <a:srgbClr val="201F4B"/>
              </a:solidFill>
              <a:latin typeface="Arial"/>
              <a:ea typeface="Arial"/>
              <a:cs typeface="Arial"/>
              <a:sym typeface="Arial"/>
            </a:endParaRPr>
          </a:p>
          <a:p>
            <a:pPr marL="0" marR="0" lvl="0" indent="0" algn="ctr" rtl="0">
              <a:spcBef>
                <a:spcPts val="0"/>
              </a:spcBef>
              <a:spcAft>
                <a:spcPts val="0"/>
              </a:spcAft>
              <a:buNone/>
            </a:pPr>
            <a:r>
              <a:rPr lang="en-US" sz="2000" dirty="0">
                <a:solidFill>
                  <a:srgbClr val="B99E50"/>
                </a:solidFill>
                <a:latin typeface="Arial"/>
                <a:ea typeface="Arial"/>
                <a:cs typeface="Arial"/>
                <a:sym typeface="Arial"/>
              </a:rPr>
              <a:t>He expanded his circle of friends every day of his life. </a:t>
            </a:r>
            <a:endParaRPr sz="2000" dirty="0">
              <a:solidFill>
                <a:schemeClr val="dk1"/>
              </a:solidFill>
              <a:latin typeface="Calibri"/>
              <a:ea typeface="Calibri"/>
              <a:cs typeface="Calibri"/>
              <a:sym typeface="Calibri"/>
            </a:endParaRPr>
          </a:p>
        </p:txBody>
      </p:sp>
      <p:cxnSp>
        <p:nvCxnSpPr>
          <p:cNvPr id="204" name="Google Shape;204;p7"/>
          <p:cNvCxnSpPr/>
          <p:nvPr/>
        </p:nvCxnSpPr>
        <p:spPr>
          <a:xfrm rot="10800000">
            <a:off x="805732" y="897737"/>
            <a:ext cx="4362439" cy="0"/>
          </a:xfrm>
          <a:prstGeom prst="straightConnector1">
            <a:avLst/>
          </a:prstGeom>
          <a:noFill/>
          <a:ln w="38100" cap="flat" cmpd="sng">
            <a:solidFill>
              <a:srgbClr val="B99E50"/>
            </a:solidFill>
            <a:prstDash val="solid"/>
            <a:miter lim="800000"/>
            <a:headEnd type="none" w="sm" len="sm"/>
            <a:tailEnd type="none" w="sm" len="sm"/>
          </a:ln>
        </p:spPr>
      </p:cxnSp>
      <p:pic>
        <p:nvPicPr>
          <p:cNvPr id="205" name="Google Shape;205;p7"/>
          <p:cNvPicPr preferRelativeResize="0"/>
          <p:nvPr/>
        </p:nvPicPr>
        <p:blipFill rotWithShape="1">
          <a:blip r:embed="rId3">
            <a:alphaModFix/>
          </a:blip>
          <a:srcRect l="9637" t="12161" r="6381" b="21845"/>
          <a:stretch/>
        </p:blipFill>
        <p:spPr>
          <a:xfrm>
            <a:off x="6418160" y="300560"/>
            <a:ext cx="5451680" cy="2853226"/>
          </a:xfrm>
          <a:prstGeom prst="rect">
            <a:avLst/>
          </a:prstGeom>
          <a:noFill/>
          <a:ln>
            <a:noFill/>
          </a:ln>
        </p:spPr>
      </p:pic>
      <p:pic>
        <p:nvPicPr>
          <p:cNvPr id="206" name="Google Shape;206;p7"/>
          <p:cNvPicPr preferRelativeResize="0"/>
          <p:nvPr/>
        </p:nvPicPr>
        <p:blipFill rotWithShape="1">
          <a:blip r:embed="rId4">
            <a:alphaModFix/>
          </a:blip>
          <a:srcRect/>
          <a:stretch/>
        </p:blipFill>
        <p:spPr>
          <a:xfrm>
            <a:off x="4865933" y="6027294"/>
            <a:ext cx="1193972" cy="795981"/>
          </a:xfrm>
          <a:prstGeom prst="rect">
            <a:avLst/>
          </a:prstGeom>
          <a:noFill/>
          <a:ln>
            <a:noFill/>
          </a:ln>
        </p:spPr>
      </p:pic>
      <p:pic>
        <p:nvPicPr>
          <p:cNvPr id="207" name="Google Shape;207;p7"/>
          <p:cNvPicPr preferRelativeResize="0"/>
          <p:nvPr/>
        </p:nvPicPr>
        <p:blipFill rotWithShape="1">
          <a:blip r:embed="rId5">
            <a:alphaModFix/>
          </a:blip>
          <a:srcRect l="7244" r="7002" b="88393"/>
          <a:stretch/>
        </p:blipFill>
        <p:spPr>
          <a:xfrm>
            <a:off x="20559" y="6425284"/>
            <a:ext cx="1570347" cy="264312"/>
          </a:xfrm>
          <a:prstGeom prst="rect">
            <a:avLst/>
          </a:prstGeom>
          <a:noFill/>
          <a:ln>
            <a:noFill/>
          </a:ln>
        </p:spPr>
      </p:pic>
      <p:pic>
        <p:nvPicPr>
          <p:cNvPr id="2" name="Google Shape;217;p8">
            <a:extLst>
              <a:ext uri="{FF2B5EF4-FFF2-40B4-BE49-F238E27FC236}">
                <a16:creationId xmlns:a16="http://schemas.microsoft.com/office/drawing/2014/main" id="{3B27F13B-B271-7E53-3525-4FBE91E0DDB3}"/>
              </a:ext>
            </a:extLst>
          </p:cNvPr>
          <p:cNvPicPr preferRelativeResize="0"/>
          <p:nvPr/>
        </p:nvPicPr>
        <p:blipFill rotWithShape="1">
          <a:blip r:embed="rId6">
            <a:alphaModFix/>
          </a:blip>
          <a:srcRect t="9860" b="1554"/>
          <a:stretch/>
        </p:blipFill>
        <p:spPr>
          <a:xfrm>
            <a:off x="6418160" y="3353021"/>
            <a:ext cx="5451680" cy="3204419"/>
          </a:xfrm>
          <a:prstGeom prst="rect">
            <a:avLst/>
          </a:prstGeom>
          <a:noFill/>
          <a:ln>
            <a:noFill/>
          </a:ln>
        </p:spPr>
      </p:pic>
      <p:sp>
        <p:nvSpPr>
          <p:cNvPr id="4" name="TextBox 3">
            <a:extLst>
              <a:ext uri="{FF2B5EF4-FFF2-40B4-BE49-F238E27FC236}">
                <a16:creationId xmlns:a16="http://schemas.microsoft.com/office/drawing/2014/main" id="{FBBCB029-DDAA-EC52-51B5-B6B3459C6D38}"/>
              </a:ext>
            </a:extLst>
          </p:cNvPr>
          <p:cNvSpPr txBox="1"/>
          <p:nvPr/>
        </p:nvSpPr>
        <p:spPr>
          <a:xfrm>
            <a:off x="-61049" y="3464782"/>
            <a:ext cx="6096000" cy="707886"/>
          </a:xfrm>
          <a:prstGeom prst="rect">
            <a:avLst/>
          </a:prstGeom>
          <a:noFill/>
        </p:spPr>
        <p:txBody>
          <a:bodyPr wrap="square">
            <a:spAutoFit/>
          </a:bodyPr>
          <a:lstStyle/>
          <a:p>
            <a:pPr marL="0" marR="0" lvl="0" indent="0" algn="ctr" rtl="0">
              <a:lnSpc>
                <a:spcPct val="100000"/>
              </a:lnSpc>
              <a:spcBef>
                <a:spcPts val="0"/>
              </a:spcBef>
              <a:spcAft>
                <a:spcPts val="0"/>
              </a:spcAft>
              <a:buClr>
                <a:srgbClr val="B99E50"/>
              </a:buClr>
              <a:buSzPts val="6000"/>
              <a:buFont typeface="Century Gothic"/>
              <a:buNone/>
            </a:pPr>
            <a:r>
              <a:rPr lang="en-US" sz="4000" dirty="0">
                <a:solidFill>
                  <a:srgbClr val="B99E50"/>
                </a:solidFill>
                <a:latin typeface="Century Gothic"/>
                <a:ea typeface="Century Gothic"/>
                <a:cs typeface="Century Gothic"/>
                <a:sym typeface="Century Gothic"/>
              </a:rPr>
              <a:t>IN HIS MEMORY</a:t>
            </a:r>
            <a:endParaRPr lang="en-US" sz="4000" dirty="0"/>
          </a:p>
        </p:txBody>
      </p:sp>
      <p:sp>
        <p:nvSpPr>
          <p:cNvPr id="6" name="TextBox 5">
            <a:extLst>
              <a:ext uri="{FF2B5EF4-FFF2-40B4-BE49-F238E27FC236}">
                <a16:creationId xmlns:a16="http://schemas.microsoft.com/office/drawing/2014/main" id="{DF716CA4-35BF-5048-9AC9-2209C583D1CB}"/>
              </a:ext>
            </a:extLst>
          </p:cNvPr>
          <p:cNvSpPr txBox="1"/>
          <p:nvPr/>
        </p:nvSpPr>
        <p:spPr>
          <a:xfrm>
            <a:off x="307554" y="4284373"/>
            <a:ext cx="5358794" cy="1631216"/>
          </a:xfrm>
          <a:prstGeom prst="rect">
            <a:avLst/>
          </a:prstGeom>
          <a:noFill/>
        </p:spPr>
        <p:txBody>
          <a:bodyPr wrap="square">
            <a:spAutoFit/>
          </a:bodyPr>
          <a:lstStyle/>
          <a:p>
            <a:pPr marL="0" marR="0" lvl="0" indent="0" algn="ctr" rtl="0">
              <a:spcBef>
                <a:spcPts val="0"/>
              </a:spcBef>
              <a:spcAft>
                <a:spcPts val="0"/>
              </a:spcAft>
              <a:buNone/>
            </a:pPr>
            <a:r>
              <a:rPr lang="en-US" sz="2000" dirty="0">
                <a:solidFill>
                  <a:srgbClr val="002060"/>
                </a:solidFill>
                <a:latin typeface="Arial"/>
                <a:ea typeface="Arial"/>
                <a:cs typeface="Arial"/>
                <a:sym typeface="Arial"/>
              </a:rPr>
              <a:t>Ari suffered a tragic auto accident at the age of 16, but his memory and spirit lives on.</a:t>
            </a:r>
          </a:p>
          <a:p>
            <a:pPr marL="0" marR="0" lvl="0" indent="0" algn="ctr" rtl="0">
              <a:spcBef>
                <a:spcPts val="0"/>
              </a:spcBef>
              <a:spcAft>
                <a:spcPts val="0"/>
              </a:spcAft>
              <a:buNone/>
            </a:pPr>
            <a:r>
              <a:rPr lang="en-US" sz="2000" dirty="0">
                <a:solidFill>
                  <a:srgbClr val="B69A4F"/>
                </a:solidFill>
                <a:latin typeface="Arial"/>
                <a:ea typeface="Arial"/>
                <a:cs typeface="Arial"/>
                <a:sym typeface="Arial"/>
              </a:rPr>
              <a:t>BE THE LIGHT</a:t>
            </a:r>
            <a:endParaRPr lang="en-US" sz="2000" dirty="0">
              <a:solidFill>
                <a:srgbClr val="002060"/>
              </a:solidFill>
              <a:latin typeface="Arial"/>
              <a:ea typeface="Arial"/>
              <a:cs typeface="Arial"/>
              <a:sym typeface="Arial"/>
            </a:endParaRPr>
          </a:p>
          <a:p>
            <a:pPr lvl="0" algn="ctr"/>
            <a:r>
              <a:rPr lang="en-US" sz="2000" dirty="0">
                <a:solidFill>
                  <a:srgbClr val="002060"/>
                </a:solidFill>
                <a:latin typeface="Arial"/>
                <a:ea typeface="Arial"/>
                <a:cs typeface="Arial"/>
                <a:sym typeface="Arial"/>
              </a:rPr>
              <a:t>has become a way for others to spread Ari’s joy and for life through service. </a:t>
            </a:r>
            <a:r>
              <a:rPr lang="en-US" sz="2000" dirty="0">
                <a:solidFill>
                  <a:srgbClr val="002060"/>
                </a:solidFill>
              </a:rPr>
              <a:t>enthusiasm</a:t>
            </a:r>
          </a:p>
        </p:txBody>
      </p:sp>
      <p:cxnSp>
        <p:nvCxnSpPr>
          <p:cNvPr id="7" name="Google Shape;204;p7">
            <a:extLst>
              <a:ext uri="{FF2B5EF4-FFF2-40B4-BE49-F238E27FC236}">
                <a16:creationId xmlns:a16="http://schemas.microsoft.com/office/drawing/2014/main" id="{C3B9BBE6-59F8-7806-AF47-040F25F6BAE9}"/>
              </a:ext>
            </a:extLst>
          </p:cNvPr>
          <p:cNvCxnSpPr/>
          <p:nvPr/>
        </p:nvCxnSpPr>
        <p:spPr>
          <a:xfrm rot="10800000">
            <a:off x="720829" y="4185026"/>
            <a:ext cx="4362439" cy="0"/>
          </a:xfrm>
          <a:prstGeom prst="straightConnector1">
            <a:avLst/>
          </a:prstGeom>
          <a:noFill/>
          <a:ln w="38100" cap="flat" cmpd="sng">
            <a:solidFill>
              <a:srgbClr val="B99E50"/>
            </a:solidFill>
            <a:prstDash val="solid"/>
            <a:miter lim="800000"/>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9"/>
          <p:cNvPicPr preferRelativeResize="0"/>
          <p:nvPr/>
        </p:nvPicPr>
        <p:blipFill rotWithShape="1">
          <a:blip r:embed="rId3">
            <a:alphaModFix/>
          </a:blip>
          <a:srcRect/>
          <a:stretch/>
        </p:blipFill>
        <p:spPr>
          <a:xfrm>
            <a:off x="6736835" y="571741"/>
            <a:ext cx="3522724" cy="5714518"/>
          </a:xfrm>
          <a:prstGeom prst="rect">
            <a:avLst/>
          </a:prstGeom>
          <a:noFill/>
          <a:ln>
            <a:noFill/>
          </a:ln>
        </p:spPr>
      </p:pic>
      <p:sp>
        <p:nvSpPr>
          <p:cNvPr id="223" name="Google Shape;223;p9"/>
          <p:cNvSpPr txBox="1"/>
          <p:nvPr/>
        </p:nvSpPr>
        <p:spPr>
          <a:xfrm>
            <a:off x="496233" y="341971"/>
            <a:ext cx="5266931" cy="661637"/>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6000"/>
              <a:buFont typeface="Century Gothic"/>
              <a:buNone/>
            </a:pPr>
            <a:r>
              <a:rPr lang="en-US" sz="5000" dirty="0">
                <a:solidFill>
                  <a:srgbClr val="B99E50"/>
                </a:solidFill>
                <a:latin typeface="Century Gothic"/>
                <a:ea typeface="Century Gothic"/>
                <a:cs typeface="Century Gothic"/>
                <a:sym typeface="Century Gothic"/>
              </a:rPr>
              <a:t>BE THE LIGHT</a:t>
            </a:r>
            <a:endParaRPr sz="5000" dirty="0"/>
          </a:p>
        </p:txBody>
      </p:sp>
      <p:cxnSp>
        <p:nvCxnSpPr>
          <p:cNvPr id="224" name="Google Shape;224;p9"/>
          <p:cNvCxnSpPr/>
          <p:nvPr/>
        </p:nvCxnSpPr>
        <p:spPr>
          <a:xfrm>
            <a:off x="8257753" y="2310244"/>
            <a:ext cx="2171036" cy="0"/>
          </a:xfrm>
          <a:prstGeom prst="straightConnector1">
            <a:avLst/>
          </a:prstGeom>
          <a:noFill/>
          <a:ln w="28575" cap="flat" cmpd="sng">
            <a:solidFill>
              <a:srgbClr val="B99E50"/>
            </a:solidFill>
            <a:prstDash val="solid"/>
            <a:miter lim="800000"/>
            <a:headEnd type="none" w="sm" len="sm"/>
            <a:tailEnd type="none" w="sm" len="sm"/>
          </a:ln>
        </p:spPr>
      </p:cxnSp>
      <p:grpSp>
        <p:nvGrpSpPr>
          <p:cNvPr id="225" name="Google Shape;225;p9"/>
          <p:cNvGrpSpPr/>
          <p:nvPr/>
        </p:nvGrpSpPr>
        <p:grpSpPr>
          <a:xfrm>
            <a:off x="10385401" y="1804823"/>
            <a:ext cx="1252151" cy="1010842"/>
            <a:chOff x="2936230" y="2397708"/>
            <a:chExt cx="967589" cy="781119"/>
          </a:xfrm>
        </p:grpSpPr>
        <p:sp>
          <p:nvSpPr>
            <p:cNvPr id="226" name="Google Shape;226;p9"/>
            <p:cNvSpPr/>
            <p:nvPr/>
          </p:nvSpPr>
          <p:spPr>
            <a:xfrm>
              <a:off x="3116062" y="2397708"/>
              <a:ext cx="787757" cy="781119"/>
            </a:xfrm>
            <a:prstGeom prst="rect">
              <a:avLst/>
            </a:prstGeom>
            <a:solidFill>
              <a:srgbClr val="B99E50"/>
            </a:solidFill>
            <a:ln w="12700"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99E50"/>
                </a:solidFill>
                <a:latin typeface="Calibri"/>
                <a:ea typeface="Calibri"/>
                <a:cs typeface="Calibri"/>
                <a:sym typeface="Calibri"/>
              </a:endParaRPr>
            </a:p>
          </p:txBody>
        </p:sp>
        <p:sp>
          <p:nvSpPr>
            <p:cNvPr id="227" name="Google Shape;227;p9"/>
            <p:cNvSpPr/>
            <p:nvPr/>
          </p:nvSpPr>
          <p:spPr>
            <a:xfrm rot="1800000">
              <a:off x="2969758" y="2664334"/>
              <a:ext cx="225733" cy="194597"/>
            </a:xfrm>
            <a:prstGeom prst="triangle">
              <a:avLst>
                <a:gd name="adj" fmla="val 50000"/>
              </a:avLst>
            </a:prstGeom>
            <a:solidFill>
              <a:srgbClr val="B99E50"/>
            </a:solidFill>
            <a:ln w="12700"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99E50"/>
                </a:solidFill>
                <a:latin typeface="Calibri"/>
                <a:ea typeface="Calibri"/>
                <a:cs typeface="Calibri"/>
                <a:sym typeface="Calibri"/>
              </a:endParaRPr>
            </a:p>
          </p:txBody>
        </p:sp>
      </p:grpSp>
      <p:sp>
        <p:nvSpPr>
          <p:cNvPr id="228" name="Google Shape;228;p9"/>
          <p:cNvSpPr/>
          <p:nvPr/>
        </p:nvSpPr>
        <p:spPr>
          <a:xfrm>
            <a:off x="10649064" y="1860276"/>
            <a:ext cx="947589"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Ari’s motto</a:t>
            </a:r>
            <a:endParaRPr/>
          </a:p>
        </p:txBody>
      </p:sp>
      <p:cxnSp>
        <p:nvCxnSpPr>
          <p:cNvPr id="229" name="Google Shape;229;p9"/>
          <p:cNvCxnSpPr/>
          <p:nvPr/>
        </p:nvCxnSpPr>
        <p:spPr>
          <a:xfrm>
            <a:off x="1074656" y="1143609"/>
            <a:ext cx="4110086" cy="0"/>
          </a:xfrm>
          <a:prstGeom prst="straightConnector1">
            <a:avLst/>
          </a:prstGeom>
          <a:noFill/>
          <a:ln w="38100" cap="flat" cmpd="sng">
            <a:solidFill>
              <a:srgbClr val="B99E50"/>
            </a:solidFill>
            <a:prstDash val="solid"/>
            <a:miter lim="800000"/>
            <a:headEnd type="none" w="sm" len="sm"/>
            <a:tailEnd type="none" w="sm" len="sm"/>
          </a:ln>
        </p:spPr>
      </p:cxnSp>
      <p:sp>
        <p:nvSpPr>
          <p:cNvPr id="230" name="Google Shape;230;p9"/>
          <p:cNvSpPr/>
          <p:nvPr/>
        </p:nvSpPr>
        <p:spPr>
          <a:xfrm>
            <a:off x="457120" y="1318353"/>
            <a:ext cx="5345156" cy="47089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dirty="0">
                <a:solidFill>
                  <a:srgbClr val="201F4B"/>
                </a:solidFill>
                <a:latin typeface="Arial"/>
                <a:ea typeface="Arial"/>
                <a:cs typeface="Arial"/>
                <a:sym typeface="Arial"/>
              </a:rPr>
              <a:t>A few weeks before he passed away, Ari had begun to spread his personal motto, </a:t>
            </a:r>
          </a:p>
          <a:p>
            <a:pPr marL="0" marR="0" lvl="0" indent="0" algn="ctr" rtl="0">
              <a:spcBef>
                <a:spcPts val="0"/>
              </a:spcBef>
              <a:spcAft>
                <a:spcPts val="0"/>
              </a:spcAft>
              <a:buNone/>
            </a:pPr>
            <a:r>
              <a:rPr lang="en-US" sz="2500" dirty="0">
                <a:solidFill>
                  <a:srgbClr val="B99E50"/>
                </a:solidFill>
                <a:latin typeface="Arial"/>
                <a:ea typeface="Arial"/>
                <a:cs typeface="Arial"/>
                <a:sym typeface="Arial"/>
              </a:rPr>
              <a:t>'BE THE LIGHT,' </a:t>
            </a:r>
            <a:r>
              <a:rPr lang="en-US" sz="2500" dirty="0">
                <a:solidFill>
                  <a:srgbClr val="201F4B"/>
                </a:solidFill>
                <a:latin typeface="Arial"/>
                <a:ea typeface="Arial"/>
                <a:cs typeface="Arial"/>
                <a:sym typeface="Arial"/>
              </a:rPr>
              <a:t>on his social media and in his everyday life. </a:t>
            </a:r>
            <a:endParaRPr dirty="0"/>
          </a:p>
          <a:p>
            <a:pPr marL="0" marR="0" lvl="0" indent="0" algn="ctr" rtl="0">
              <a:spcBef>
                <a:spcPts val="0"/>
              </a:spcBef>
              <a:spcAft>
                <a:spcPts val="0"/>
              </a:spcAft>
              <a:buNone/>
            </a:pPr>
            <a:endParaRPr sz="2500" dirty="0">
              <a:solidFill>
                <a:srgbClr val="201F4B"/>
              </a:solidFill>
              <a:latin typeface="Arial"/>
              <a:ea typeface="Arial"/>
              <a:cs typeface="Arial"/>
              <a:sym typeface="Arial"/>
            </a:endParaRPr>
          </a:p>
          <a:p>
            <a:pPr marL="0" marR="0" lvl="0" indent="0" algn="ctr" rtl="0">
              <a:spcBef>
                <a:spcPts val="0"/>
              </a:spcBef>
              <a:spcAft>
                <a:spcPts val="0"/>
              </a:spcAft>
              <a:buNone/>
            </a:pPr>
            <a:r>
              <a:rPr lang="en-US" sz="2500" dirty="0">
                <a:solidFill>
                  <a:srgbClr val="201F4B"/>
                </a:solidFill>
                <a:latin typeface="Arial"/>
                <a:ea typeface="Arial"/>
                <a:cs typeface="Arial"/>
                <a:sym typeface="Arial"/>
              </a:rPr>
              <a:t>Now, the Ari Arteaga Foundation has adopted this motto in his honor as a celebration of his joyful life.</a:t>
            </a:r>
            <a:endParaRPr dirty="0"/>
          </a:p>
          <a:p>
            <a:pPr marL="0" marR="0" lvl="0" indent="0" algn="ctr" rtl="0">
              <a:spcBef>
                <a:spcPts val="0"/>
              </a:spcBef>
              <a:spcAft>
                <a:spcPts val="0"/>
              </a:spcAft>
              <a:buNone/>
            </a:pPr>
            <a:endParaRPr sz="2500" dirty="0">
              <a:solidFill>
                <a:srgbClr val="201F4B"/>
              </a:solidFill>
              <a:latin typeface="Arial"/>
              <a:ea typeface="Arial"/>
              <a:cs typeface="Arial"/>
              <a:sym typeface="Arial"/>
            </a:endParaRPr>
          </a:p>
          <a:p>
            <a:pPr marL="0" marR="0" lvl="0" indent="0" algn="ctr" rtl="0">
              <a:spcBef>
                <a:spcPts val="0"/>
              </a:spcBef>
              <a:spcAft>
                <a:spcPts val="0"/>
              </a:spcAft>
              <a:buNone/>
            </a:pPr>
            <a:r>
              <a:rPr lang="en-US" sz="2500" dirty="0">
                <a:solidFill>
                  <a:srgbClr val="201F4B"/>
                </a:solidFill>
                <a:latin typeface="Arial"/>
                <a:ea typeface="Arial"/>
                <a:cs typeface="Arial"/>
                <a:sym typeface="Arial"/>
              </a:rPr>
              <a:t>Ari’s light continues to shine through the Foundation’s service to others.</a:t>
            </a:r>
            <a:endParaRPr dirty="0"/>
          </a:p>
        </p:txBody>
      </p:sp>
      <p:cxnSp>
        <p:nvCxnSpPr>
          <p:cNvPr id="231" name="Google Shape;231;p9"/>
          <p:cNvCxnSpPr/>
          <p:nvPr/>
        </p:nvCxnSpPr>
        <p:spPr>
          <a:xfrm>
            <a:off x="6350613" y="1233378"/>
            <a:ext cx="0" cy="4348067"/>
          </a:xfrm>
          <a:prstGeom prst="straightConnector1">
            <a:avLst/>
          </a:prstGeom>
          <a:noFill/>
          <a:ln w="38100" cap="flat" cmpd="sng">
            <a:solidFill>
              <a:srgbClr val="B99E50"/>
            </a:solidFill>
            <a:prstDash val="solid"/>
            <a:miter lim="800000"/>
            <a:headEnd type="none" w="sm" len="sm"/>
            <a:tailEnd type="none" w="sm" len="sm"/>
          </a:ln>
        </p:spPr>
      </p:cxnSp>
      <p:pic>
        <p:nvPicPr>
          <p:cNvPr id="232" name="Google Shape;232;p9"/>
          <p:cNvPicPr preferRelativeResize="0"/>
          <p:nvPr/>
        </p:nvPicPr>
        <p:blipFill rotWithShape="1">
          <a:blip r:embed="rId4">
            <a:alphaModFix/>
          </a:blip>
          <a:srcRect/>
          <a:stretch/>
        </p:blipFill>
        <p:spPr>
          <a:xfrm>
            <a:off x="10940153" y="6027294"/>
            <a:ext cx="1193972" cy="795981"/>
          </a:xfrm>
          <a:prstGeom prst="rect">
            <a:avLst/>
          </a:prstGeom>
          <a:noFill/>
          <a:ln>
            <a:noFill/>
          </a:ln>
        </p:spPr>
      </p:pic>
      <p:pic>
        <p:nvPicPr>
          <p:cNvPr id="233" name="Google Shape;233;p9"/>
          <p:cNvPicPr preferRelativeResize="0"/>
          <p:nvPr/>
        </p:nvPicPr>
        <p:blipFill rotWithShape="1">
          <a:blip r:embed="rId5">
            <a:alphaModFix/>
          </a:blip>
          <a:srcRect l="7244" r="7002" b="88393"/>
          <a:stretch/>
        </p:blipFill>
        <p:spPr>
          <a:xfrm>
            <a:off x="57875" y="6425284"/>
            <a:ext cx="1570347" cy="2643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0"/>
          <p:cNvSpPr/>
          <p:nvPr/>
        </p:nvSpPr>
        <p:spPr>
          <a:xfrm>
            <a:off x="1026716" y="556265"/>
            <a:ext cx="10138568" cy="1100573"/>
          </a:xfrm>
          <a:prstGeom prst="rect">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9" name="Google Shape;239;p10"/>
          <p:cNvSpPr txBox="1"/>
          <p:nvPr/>
        </p:nvSpPr>
        <p:spPr>
          <a:xfrm>
            <a:off x="1026716" y="671550"/>
            <a:ext cx="10138568" cy="913756"/>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6000"/>
              <a:buFont typeface="Century Gothic"/>
              <a:buNone/>
            </a:pPr>
            <a:r>
              <a:rPr lang="en-US" sz="5000" dirty="0">
                <a:solidFill>
                  <a:schemeClr val="lt1"/>
                </a:solidFill>
                <a:latin typeface="Century Gothic"/>
                <a:ea typeface="Century Gothic"/>
                <a:cs typeface="Century Gothic"/>
                <a:sym typeface="Century Gothic"/>
              </a:rPr>
              <a:t>BECOME A CLUB MEMBER</a:t>
            </a:r>
            <a:endParaRPr sz="5000" dirty="0"/>
          </a:p>
        </p:txBody>
      </p:sp>
      <p:sp>
        <p:nvSpPr>
          <p:cNvPr id="240" name="Google Shape;240;p10"/>
          <p:cNvSpPr/>
          <p:nvPr/>
        </p:nvSpPr>
        <p:spPr>
          <a:xfrm>
            <a:off x="0" y="2408610"/>
            <a:ext cx="12192000" cy="3155537"/>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241" name="Google Shape;241;p10"/>
          <p:cNvGrpSpPr/>
          <p:nvPr/>
        </p:nvGrpSpPr>
        <p:grpSpPr>
          <a:xfrm>
            <a:off x="2154389" y="2699729"/>
            <a:ext cx="7883222" cy="2733299"/>
            <a:chOff x="2792603" y="2918089"/>
            <a:chExt cx="6578538" cy="2280934"/>
          </a:xfrm>
        </p:grpSpPr>
        <p:sp>
          <p:nvSpPr>
            <p:cNvPr id="242" name="Google Shape;242;p10"/>
            <p:cNvSpPr/>
            <p:nvPr/>
          </p:nvSpPr>
          <p:spPr>
            <a:xfrm>
              <a:off x="3019869" y="4659695"/>
              <a:ext cx="1310400" cy="53932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dirty="0">
                  <a:solidFill>
                    <a:schemeClr val="lt1"/>
                  </a:solidFill>
                  <a:latin typeface="Arial"/>
                  <a:ea typeface="Arial"/>
                  <a:cs typeface="Arial"/>
                  <a:sym typeface="Arial"/>
                </a:rPr>
                <a:t>STEP 1</a:t>
              </a:r>
              <a:endParaRPr b="1" dirty="0"/>
            </a:p>
          </p:txBody>
        </p:sp>
        <p:sp>
          <p:nvSpPr>
            <p:cNvPr id="243" name="Google Shape;243;p10"/>
            <p:cNvSpPr/>
            <p:nvPr/>
          </p:nvSpPr>
          <p:spPr>
            <a:xfrm>
              <a:off x="5213531" y="2918089"/>
              <a:ext cx="1764934" cy="1696039"/>
            </a:xfrm>
            <a:prstGeom prst="rect">
              <a:avLst/>
            </a:prstGeom>
            <a:noFill/>
            <a:ln w="28575"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244" name="Google Shape;244;p10"/>
            <p:cNvSpPr/>
            <p:nvPr/>
          </p:nvSpPr>
          <p:spPr>
            <a:xfrm>
              <a:off x="2792603" y="2918089"/>
              <a:ext cx="1764934" cy="1696039"/>
            </a:xfrm>
            <a:prstGeom prst="rect">
              <a:avLst/>
            </a:prstGeom>
            <a:noFill/>
            <a:ln w="28575"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245" name="Google Shape;245;p10"/>
            <p:cNvSpPr/>
            <p:nvPr/>
          </p:nvSpPr>
          <p:spPr>
            <a:xfrm>
              <a:off x="7606207" y="2918089"/>
              <a:ext cx="1764934" cy="1696039"/>
            </a:xfrm>
            <a:prstGeom prst="rect">
              <a:avLst/>
            </a:prstGeom>
            <a:noFill/>
            <a:ln w="28575"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246" name="Google Shape;246;p10"/>
            <p:cNvSpPr/>
            <p:nvPr/>
          </p:nvSpPr>
          <p:spPr>
            <a:xfrm>
              <a:off x="5387222" y="4659695"/>
              <a:ext cx="1389300" cy="53932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dirty="0">
                  <a:solidFill>
                    <a:schemeClr val="lt1"/>
                  </a:solidFill>
                  <a:latin typeface="Arial"/>
                  <a:ea typeface="Arial"/>
                  <a:cs typeface="Arial"/>
                  <a:sym typeface="Arial"/>
                </a:rPr>
                <a:t>STEP 2</a:t>
              </a:r>
              <a:endParaRPr b="1" dirty="0"/>
            </a:p>
          </p:txBody>
        </p:sp>
        <p:sp>
          <p:nvSpPr>
            <p:cNvPr id="247" name="Google Shape;247;p10"/>
            <p:cNvSpPr/>
            <p:nvPr/>
          </p:nvSpPr>
          <p:spPr>
            <a:xfrm>
              <a:off x="7833475" y="4659695"/>
              <a:ext cx="1310400" cy="53932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dirty="0">
                  <a:solidFill>
                    <a:schemeClr val="lt1"/>
                  </a:solidFill>
                  <a:latin typeface="Arial"/>
                  <a:ea typeface="Arial"/>
                  <a:cs typeface="Arial"/>
                  <a:sym typeface="Arial"/>
                </a:rPr>
                <a:t>STEP 3</a:t>
              </a:r>
              <a:endParaRPr b="1" dirty="0"/>
            </a:p>
          </p:txBody>
        </p:sp>
        <p:sp>
          <p:nvSpPr>
            <p:cNvPr id="248" name="Google Shape;248;p10"/>
            <p:cNvSpPr/>
            <p:nvPr/>
          </p:nvSpPr>
          <p:spPr>
            <a:xfrm>
              <a:off x="4636477" y="3672204"/>
              <a:ext cx="500682" cy="319593"/>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9" name="Google Shape;249;p10"/>
            <p:cNvSpPr/>
            <p:nvPr/>
          </p:nvSpPr>
          <p:spPr>
            <a:xfrm>
              <a:off x="7041995" y="3672204"/>
              <a:ext cx="500682" cy="319593"/>
            </a:xfrm>
            <a:prstGeom prst="rightArrow">
              <a:avLst>
                <a:gd name="adj1" fmla="val 50000"/>
                <a:gd name="adj2"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0" name="Google Shape;250;p10"/>
            <p:cNvSpPr/>
            <p:nvPr/>
          </p:nvSpPr>
          <p:spPr>
            <a:xfrm>
              <a:off x="2802495" y="3234866"/>
              <a:ext cx="1745147" cy="119426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Arial"/>
                  <a:ea typeface="Arial"/>
                  <a:cs typeface="Arial"/>
                  <a:sym typeface="Arial"/>
                </a:rPr>
                <a:t>Sign up on our website</a:t>
              </a:r>
            </a:p>
            <a:p>
              <a:pPr lvl="0" algn="ctr"/>
              <a:endParaRPr lang="en-US" sz="1300" dirty="0">
                <a:solidFill>
                  <a:schemeClr val="lt1"/>
                </a:solidFill>
              </a:endParaRPr>
            </a:p>
            <a:p>
              <a:pPr lvl="0" algn="ctr"/>
              <a:r>
                <a:rPr lang="en-US" sz="1300" dirty="0" err="1">
                  <a:solidFill>
                    <a:schemeClr val="lt1"/>
                  </a:solidFill>
                </a:rPr>
                <a:t>ariarteagafoundation.org</a:t>
              </a:r>
              <a:r>
                <a:rPr lang="en-US" sz="1300" dirty="0">
                  <a:solidFill>
                    <a:schemeClr val="lt1"/>
                  </a:solidFill>
                </a:rPr>
                <a:t>/club/</a:t>
              </a:r>
              <a:endParaRPr sz="1300" dirty="0">
                <a:solidFill>
                  <a:schemeClr val="lt1"/>
                </a:solidFill>
                <a:latin typeface="Arial"/>
                <a:ea typeface="Arial"/>
                <a:cs typeface="Arial"/>
                <a:sym typeface="Arial"/>
              </a:endParaRPr>
            </a:p>
          </p:txBody>
        </p:sp>
        <p:sp>
          <p:nvSpPr>
            <p:cNvPr id="251" name="Google Shape;251;p10"/>
            <p:cNvSpPr/>
            <p:nvPr/>
          </p:nvSpPr>
          <p:spPr>
            <a:xfrm>
              <a:off x="5244161" y="2947778"/>
              <a:ext cx="1676420" cy="16180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Arial"/>
                  <a:ea typeface="Arial"/>
                  <a:cs typeface="Arial"/>
                  <a:sym typeface="Arial"/>
                </a:rPr>
                <a:t>Choose the service events you’d like to participate in</a:t>
              </a:r>
              <a:endParaRPr sz="2400" dirty="0">
                <a:solidFill>
                  <a:schemeClr val="lt1"/>
                </a:solidFill>
                <a:latin typeface="Arial"/>
                <a:ea typeface="Arial"/>
                <a:cs typeface="Arial"/>
                <a:sym typeface="Arial"/>
              </a:endParaRPr>
            </a:p>
          </p:txBody>
        </p:sp>
        <p:sp>
          <p:nvSpPr>
            <p:cNvPr id="252" name="Google Shape;252;p10"/>
            <p:cNvSpPr/>
            <p:nvPr/>
          </p:nvSpPr>
          <p:spPr>
            <a:xfrm>
              <a:off x="7634459" y="2947778"/>
              <a:ext cx="1704829" cy="16180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Arial"/>
                  <a:ea typeface="Arial"/>
                  <a:cs typeface="Arial"/>
                  <a:sym typeface="Arial"/>
                </a:rPr>
                <a:t>Commit to service and spread the word about the club</a:t>
              </a:r>
              <a:endParaRPr sz="2400">
                <a:solidFill>
                  <a:schemeClr val="lt1"/>
                </a:solidFill>
                <a:latin typeface="Arial"/>
                <a:ea typeface="Arial"/>
                <a:cs typeface="Arial"/>
                <a:sym typeface="Arial"/>
              </a:endParaRPr>
            </a:p>
          </p:txBody>
        </p:sp>
      </p:grpSp>
      <p:pic>
        <p:nvPicPr>
          <p:cNvPr id="253" name="Google Shape;253;p10"/>
          <p:cNvPicPr preferRelativeResize="0"/>
          <p:nvPr/>
        </p:nvPicPr>
        <p:blipFill rotWithShape="1">
          <a:blip r:embed="rId3">
            <a:alphaModFix/>
          </a:blip>
          <a:srcRect/>
          <a:stretch/>
        </p:blipFill>
        <p:spPr>
          <a:xfrm>
            <a:off x="10940153" y="6027294"/>
            <a:ext cx="1193972" cy="795981"/>
          </a:xfrm>
          <a:prstGeom prst="rect">
            <a:avLst/>
          </a:prstGeom>
          <a:noFill/>
          <a:ln>
            <a:noFill/>
          </a:ln>
        </p:spPr>
      </p:pic>
      <p:pic>
        <p:nvPicPr>
          <p:cNvPr id="254" name="Google Shape;254;p10"/>
          <p:cNvPicPr preferRelativeResize="0"/>
          <p:nvPr/>
        </p:nvPicPr>
        <p:blipFill rotWithShape="1">
          <a:blip r:embed="rId4">
            <a:alphaModFix/>
          </a:blip>
          <a:srcRect l="7244" r="7002" b="88393"/>
          <a:stretch/>
        </p:blipFill>
        <p:spPr>
          <a:xfrm>
            <a:off x="57875" y="6425284"/>
            <a:ext cx="1570347" cy="2643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1"/>
          <p:cNvSpPr txBox="1"/>
          <p:nvPr/>
        </p:nvSpPr>
        <p:spPr>
          <a:xfrm>
            <a:off x="785756" y="353547"/>
            <a:ext cx="5525342" cy="661637"/>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6000"/>
              <a:buFont typeface="Century Gothic"/>
              <a:buNone/>
            </a:pPr>
            <a:r>
              <a:rPr lang="en-US" sz="4500" dirty="0">
                <a:solidFill>
                  <a:srgbClr val="B99E50"/>
                </a:solidFill>
                <a:latin typeface="Century Gothic"/>
                <a:ea typeface="Century Gothic"/>
                <a:cs typeface="Century Gothic"/>
                <a:sym typeface="Century Gothic"/>
              </a:rPr>
              <a:t>COMMITMENT</a:t>
            </a:r>
            <a:endParaRPr sz="4500" dirty="0"/>
          </a:p>
        </p:txBody>
      </p:sp>
      <p:sp>
        <p:nvSpPr>
          <p:cNvPr id="260" name="Google Shape;260;p11"/>
          <p:cNvSpPr/>
          <p:nvPr/>
        </p:nvSpPr>
        <p:spPr>
          <a:xfrm>
            <a:off x="4655379" y="3624092"/>
            <a:ext cx="6797642" cy="1154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rgbClr val="B99E50"/>
                </a:solidFill>
                <a:latin typeface="Calibri"/>
                <a:ea typeface="Calibri"/>
                <a:cs typeface="Calibri"/>
                <a:sym typeface="Calibri"/>
              </a:rPr>
              <a:t>2. Sign up</a:t>
            </a:r>
            <a:r>
              <a:rPr lang="en-US" sz="2300">
                <a:solidFill>
                  <a:srgbClr val="201F4B"/>
                </a:solidFill>
                <a:latin typeface="Calibri"/>
                <a:ea typeface="Calibri"/>
                <a:cs typeface="Calibri"/>
                <a:sym typeface="Calibri"/>
              </a:rPr>
              <a:t> for an event during a time of year that is most feasible for you. For example, if football season is in the fall, look into more spring opportunities.</a:t>
            </a:r>
            <a:endParaRPr/>
          </a:p>
        </p:txBody>
      </p:sp>
      <p:sp>
        <p:nvSpPr>
          <p:cNvPr id="261" name="Google Shape;261;p11"/>
          <p:cNvSpPr/>
          <p:nvPr/>
        </p:nvSpPr>
        <p:spPr>
          <a:xfrm>
            <a:off x="4655379" y="5069060"/>
            <a:ext cx="7098483" cy="1154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rgbClr val="B99E50"/>
                </a:solidFill>
                <a:latin typeface="Calibri"/>
                <a:ea typeface="Calibri"/>
                <a:cs typeface="Calibri"/>
                <a:sym typeface="Calibri"/>
              </a:rPr>
              <a:t>3. Honor</a:t>
            </a:r>
            <a:r>
              <a:rPr lang="en-US" sz="2300">
                <a:solidFill>
                  <a:srgbClr val="201F4B"/>
                </a:solidFill>
                <a:latin typeface="Calibri"/>
                <a:ea typeface="Calibri"/>
                <a:cs typeface="Calibri"/>
                <a:sym typeface="Calibri"/>
              </a:rPr>
              <a:t> the commitment you choose to make. We predetermine the number of volunteers we need for each event and will be counting on your participation. </a:t>
            </a:r>
            <a:endParaRPr/>
          </a:p>
        </p:txBody>
      </p:sp>
      <p:sp>
        <p:nvSpPr>
          <p:cNvPr id="262" name="Google Shape;262;p11"/>
          <p:cNvSpPr/>
          <p:nvPr/>
        </p:nvSpPr>
        <p:spPr>
          <a:xfrm>
            <a:off x="669392" y="1605035"/>
            <a:ext cx="5794649" cy="15081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rgbClr val="B99E50"/>
                </a:solidFill>
                <a:latin typeface="Calibri"/>
                <a:ea typeface="Calibri"/>
                <a:cs typeface="Calibri"/>
                <a:sym typeface="Calibri"/>
              </a:rPr>
              <a:t>1. Choose</a:t>
            </a:r>
            <a:r>
              <a:rPr lang="en-US" sz="2300">
                <a:solidFill>
                  <a:srgbClr val="201F4B"/>
                </a:solidFill>
                <a:latin typeface="Calibri"/>
                <a:ea typeface="Calibri"/>
                <a:cs typeface="Calibri"/>
                <a:sym typeface="Calibri"/>
              </a:rPr>
              <a:t> service activities that interest YOU. Whether it be sports, arts or education, we want you to be energetic and fully engaged when serving your community. </a:t>
            </a:r>
            <a:endParaRPr/>
          </a:p>
        </p:txBody>
      </p:sp>
      <p:cxnSp>
        <p:nvCxnSpPr>
          <p:cNvPr id="263" name="Google Shape;263;p11"/>
          <p:cNvCxnSpPr/>
          <p:nvPr/>
        </p:nvCxnSpPr>
        <p:spPr>
          <a:xfrm>
            <a:off x="1461281" y="1190640"/>
            <a:ext cx="4210872" cy="0"/>
          </a:xfrm>
          <a:prstGeom prst="straightConnector1">
            <a:avLst/>
          </a:prstGeom>
          <a:noFill/>
          <a:ln w="38100" cap="flat" cmpd="sng">
            <a:solidFill>
              <a:srgbClr val="B99E50"/>
            </a:solidFill>
            <a:prstDash val="solid"/>
            <a:miter lim="800000"/>
            <a:headEnd type="none" w="sm" len="sm"/>
            <a:tailEnd type="none" w="sm" len="sm"/>
          </a:ln>
        </p:spPr>
      </p:cxnSp>
      <p:pic>
        <p:nvPicPr>
          <p:cNvPr id="264" name="Google Shape;264;p11"/>
          <p:cNvPicPr preferRelativeResize="0"/>
          <p:nvPr/>
        </p:nvPicPr>
        <p:blipFill rotWithShape="1">
          <a:blip r:embed="rId3">
            <a:alphaModFix/>
          </a:blip>
          <a:srcRect/>
          <a:stretch/>
        </p:blipFill>
        <p:spPr>
          <a:xfrm>
            <a:off x="10940153" y="6027294"/>
            <a:ext cx="1193972" cy="795981"/>
          </a:xfrm>
          <a:prstGeom prst="rect">
            <a:avLst/>
          </a:prstGeom>
          <a:noFill/>
          <a:ln>
            <a:noFill/>
          </a:ln>
        </p:spPr>
      </p:pic>
      <p:pic>
        <p:nvPicPr>
          <p:cNvPr id="265" name="Google Shape;265;p11"/>
          <p:cNvPicPr preferRelativeResize="0"/>
          <p:nvPr/>
        </p:nvPicPr>
        <p:blipFill rotWithShape="1">
          <a:blip r:embed="rId4">
            <a:alphaModFix/>
          </a:blip>
          <a:srcRect l="7244" r="7002" b="88393"/>
          <a:stretch/>
        </p:blipFill>
        <p:spPr>
          <a:xfrm>
            <a:off x="57875" y="6425284"/>
            <a:ext cx="1570347" cy="264312"/>
          </a:xfrm>
          <a:prstGeom prst="rect">
            <a:avLst/>
          </a:prstGeom>
          <a:noFill/>
          <a:ln>
            <a:noFill/>
          </a:ln>
        </p:spPr>
      </p:pic>
      <p:sp>
        <p:nvSpPr>
          <p:cNvPr id="266" name="Google Shape;266;p11"/>
          <p:cNvSpPr/>
          <p:nvPr/>
        </p:nvSpPr>
        <p:spPr>
          <a:xfrm>
            <a:off x="7117735" y="345682"/>
            <a:ext cx="4482024" cy="2987604"/>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267" name="Google Shape;267;p11"/>
          <p:cNvPicPr preferRelativeResize="0"/>
          <p:nvPr/>
        </p:nvPicPr>
        <p:blipFill rotWithShape="1">
          <a:blip r:embed="rId5">
            <a:alphaModFix/>
          </a:blip>
          <a:srcRect l="735" t="4825" b="9664"/>
          <a:stretch/>
        </p:blipFill>
        <p:spPr>
          <a:xfrm>
            <a:off x="7264473" y="486470"/>
            <a:ext cx="4188548" cy="2706029"/>
          </a:xfrm>
          <a:prstGeom prst="rect">
            <a:avLst/>
          </a:prstGeom>
          <a:noFill/>
          <a:ln>
            <a:noFill/>
          </a:ln>
        </p:spPr>
      </p:pic>
      <p:grpSp>
        <p:nvGrpSpPr>
          <p:cNvPr id="268" name="Google Shape;268;p11"/>
          <p:cNvGrpSpPr/>
          <p:nvPr/>
        </p:nvGrpSpPr>
        <p:grpSpPr>
          <a:xfrm>
            <a:off x="1018627" y="3505580"/>
            <a:ext cx="2764231" cy="2607418"/>
            <a:chOff x="736949" y="3024983"/>
            <a:chExt cx="2283502" cy="2153960"/>
          </a:xfrm>
        </p:grpSpPr>
        <p:sp>
          <p:nvSpPr>
            <p:cNvPr id="269" name="Google Shape;269;p11"/>
            <p:cNvSpPr/>
            <p:nvPr/>
          </p:nvSpPr>
          <p:spPr>
            <a:xfrm>
              <a:off x="915501" y="3024983"/>
              <a:ext cx="2104950" cy="2009018"/>
            </a:xfrm>
            <a:prstGeom prst="rect">
              <a:avLst/>
            </a:prstGeom>
            <a:noFill/>
            <a:ln w="28575"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270" name="Google Shape;270;p11"/>
            <p:cNvPicPr preferRelativeResize="0"/>
            <p:nvPr/>
          </p:nvPicPr>
          <p:blipFill rotWithShape="1">
            <a:blip r:embed="rId6">
              <a:alphaModFix/>
            </a:blip>
            <a:srcRect t="5470" r="14072" b="33024"/>
            <a:stretch/>
          </p:blipFill>
          <p:spPr>
            <a:xfrm>
              <a:off x="736949" y="3169925"/>
              <a:ext cx="2104950" cy="2009018"/>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2"/>
          <p:cNvSpPr/>
          <p:nvPr/>
        </p:nvSpPr>
        <p:spPr>
          <a:xfrm>
            <a:off x="4430598" y="0"/>
            <a:ext cx="7761402" cy="6880389"/>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01F4B"/>
              </a:solidFill>
              <a:latin typeface="Calibri"/>
              <a:ea typeface="Calibri"/>
              <a:cs typeface="Calibri"/>
              <a:sym typeface="Calibri"/>
            </a:endParaRPr>
          </a:p>
        </p:txBody>
      </p:sp>
      <p:sp>
        <p:nvSpPr>
          <p:cNvPr id="276" name="Google Shape;276;p12"/>
          <p:cNvSpPr/>
          <p:nvPr/>
        </p:nvSpPr>
        <p:spPr>
          <a:xfrm>
            <a:off x="295228" y="1441900"/>
            <a:ext cx="3773181" cy="201589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dirty="0">
                <a:solidFill>
                  <a:srgbClr val="262263"/>
                </a:solidFill>
                <a:latin typeface="Calibri"/>
                <a:ea typeface="Calibri"/>
                <a:cs typeface="Calibri"/>
                <a:sym typeface="Calibri"/>
              </a:rPr>
              <a:t>The Ari Arteaga Foundation has partnered with several local </a:t>
            </a:r>
            <a:r>
              <a:rPr lang="en-US" sz="2500" dirty="0">
                <a:solidFill>
                  <a:srgbClr val="201F4B"/>
                </a:solidFill>
                <a:latin typeface="Calibri"/>
                <a:ea typeface="Calibri"/>
                <a:cs typeface="Calibri"/>
                <a:sym typeface="Calibri"/>
              </a:rPr>
              <a:t>organizations</a:t>
            </a:r>
            <a:r>
              <a:rPr lang="en-US" sz="2500" dirty="0">
                <a:solidFill>
                  <a:srgbClr val="262263"/>
                </a:solidFill>
                <a:latin typeface="Calibri"/>
                <a:ea typeface="Calibri"/>
                <a:cs typeface="Calibri"/>
                <a:sym typeface="Calibri"/>
              </a:rPr>
              <a:t> to assist in serving our youth and community. </a:t>
            </a:r>
            <a:endParaRPr sz="2500" dirty="0">
              <a:solidFill>
                <a:schemeClr val="dk1"/>
              </a:solidFill>
              <a:latin typeface="Calibri"/>
              <a:ea typeface="Calibri"/>
              <a:cs typeface="Calibri"/>
              <a:sym typeface="Calibri"/>
            </a:endParaRPr>
          </a:p>
        </p:txBody>
      </p:sp>
      <p:sp>
        <p:nvSpPr>
          <p:cNvPr id="277" name="Google Shape;277;p12"/>
          <p:cNvSpPr txBox="1"/>
          <p:nvPr/>
        </p:nvSpPr>
        <p:spPr>
          <a:xfrm>
            <a:off x="189901" y="432716"/>
            <a:ext cx="3983836" cy="661637"/>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6000"/>
              <a:buFont typeface="Century Gothic"/>
              <a:buNone/>
            </a:pPr>
            <a:r>
              <a:rPr lang="en-US" sz="4500" dirty="0">
                <a:solidFill>
                  <a:srgbClr val="B99E50"/>
                </a:solidFill>
                <a:latin typeface="Century Gothic"/>
                <a:ea typeface="Century Gothic"/>
                <a:cs typeface="Century Gothic"/>
                <a:sym typeface="Century Gothic"/>
              </a:rPr>
              <a:t>PARTNERS</a:t>
            </a:r>
            <a:endParaRPr sz="4500" dirty="0"/>
          </a:p>
        </p:txBody>
      </p:sp>
      <p:cxnSp>
        <p:nvCxnSpPr>
          <p:cNvPr id="279" name="Google Shape;279;p12"/>
          <p:cNvCxnSpPr/>
          <p:nvPr/>
        </p:nvCxnSpPr>
        <p:spPr>
          <a:xfrm>
            <a:off x="491520" y="1300407"/>
            <a:ext cx="3343275" cy="0"/>
          </a:xfrm>
          <a:prstGeom prst="straightConnector1">
            <a:avLst/>
          </a:prstGeom>
          <a:noFill/>
          <a:ln w="38100" cap="flat" cmpd="sng">
            <a:solidFill>
              <a:srgbClr val="B99E50"/>
            </a:solidFill>
            <a:prstDash val="solid"/>
            <a:miter lim="800000"/>
            <a:headEnd type="none" w="sm" len="sm"/>
            <a:tailEnd type="none" w="sm" len="sm"/>
          </a:ln>
        </p:spPr>
      </p:cxnSp>
      <p:pic>
        <p:nvPicPr>
          <p:cNvPr id="283" name="Google Shape;283;p12"/>
          <p:cNvPicPr preferRelativeResize="0"/>
          <p:nvPr/>
        </p:nvPicPr>
        <p:blipFill rotWithShape="1">
          <a:blip r:embed="rId3">
            <a:alphaModFix/>
          </a:blip>
          <a:srcRect l="9715" t="12155" r="9685" b="11169"/>
          <a:stretch/>
        </p:blipFill>
        <p:spPr>
          <a:xfrm>
            <a:off x="4627496" y="3667325"/>
            <a:ext cx="2159580" cy="2724149"/>
          </a:xfrm>
          <a:prstGeom prst="rect">
            <a:avLst/>
          </a:prstGeom>
          <a:noFill/>
          <a:ln>
            <a:noFill/>
          </a:ln>
        </p:spPr>
      </p:pic>
      <p:pic>
        <p:nvPicPr>
          <p:cNvPr id="285" name="Google Shape;285;p12"/>
          <p:cNvPicPr preferRelativeResize="0"/>
          <p:nvPr/>
        </p:nvPicPr>
        <p:blipFill rotWithShape="1">
          <a:blip r:embed="rId4">
            <a:alphaModFix/>
          </a:blip>
          <a:srcRect/>
          <a:stretch/>
        </p:blipFill>
        <p:spPr>
          <a:xfrm>
            <a:off x="3205078" y="6027294"/>
            <a:ext cx="1193972" cy="795981"/>
          </a:xfrm>
          <a:prstGeom prst="rect">
            <a:avLst/>
          </a:prstGeom>
          <a:noFill/>
          <a:ln>
            <a:noFill/>
          </a:ln>
        </p:spPr>
      </p:pic>
      <p:pic>
        <p:nvPicPr>
          <p:cNvPr id="286" name="Google Shape;286;p12"/>
          <p:cNvPicPr preferRelativeResize="0"/>
          <p:nvPr/>
        </p:nvPicPr>
        <p:blipFill rotWithShape="1">
          <a:blip r:embed="rId5">
            <a:alphaModFix/>
          </a:blip>
          <a:srcRect l="7244" r="7002" b="88393"/>
          <a:stretch/>
        </p:blipFill>
        <p:spPr>
          <a:xfrm>
            <a:off x="20559" y="6425284"/>
            <a:ext cx="1570347" cy="264312"/>
          </a:xfrm>
          <a:prstGeom prst="rect">
            <a:avLst/>
          </a:prstGeom>
          <a:noFill/>
          <a:ln>
            <a:noFill/>
          </a:ln>
        </p:spPr>
      </p:pic>
      <p:pic>
        <p:nvPicPr>
          <p:cNvPr id="287" name="Google Shape;287;p12"/>
          <p:cNvPicPr preferRelativeResize="0"/>
          <p:nvPr/>
        </p:nvPicPr>
        <p:blipFill rotWithShape="1">
          <a:blip r:embed="rId6">
            <a:alphaModFix/>
          </a:blip>
          <a:srcRect l="21747" t="10397" r="21841" b="9995"/>
          <a:stretch/>
        </p:blipFill>
        <p:spPr>
          <a:xfrm>
            <a:off x="1034828" y="3599288"/>
            <a:ext cx="2256658" cy="2276285"/>
          </a:xfrm>
          <a:prstGeom prst="rect">
            <a:avLst/>
          </a:prstGeom>
          <a:noFill/>
          <a:ln>
            <a:noFill/>
          </a:ln>
        </p:spPr>
      </p:pic>
      <p:pic>
        <p:nvPicPr>
          <p:cNvPr id="2" name="Google Shape;299;p13">
            <a:extLst>
              <a:ext uri="{FF2B5EF4-FFF2-40B4-BE49-F238E27FC236}">
                <a16:creationId xmlns:a16="http://schemas.microsoft.com/office/drawing/2014/main" id="{2C4924D5-6AC6-20FF-972F-F4578EFE8A2C}"/>
              </a:ext>
            </a:extLst>
          </p:cNvPr>
          <p:cNvPicPr preferRelativeResize="0"/>
          <p:nvPr/>
        </p:nvPicPr>
        <p:blipFill rotWithShape="1">
          <a:blip r:embed="rId7">
            <a:alphaModFix/>
          </a:blip>
          <a:srcRect l="4638" r="29679"/>
          <a:stretch/>
        </p:blipFill>
        <p:spPr>
          <a:xfrm>
            <a:off x="6982141" y="3665435"/>
            <a:ext cx="2452892" cy="2724148"/>
          </a:xfrm>
          <a:prstGeom prst="rect">
            <a:avLst/>
          </a:prstGeom>
          <a:noFill/>
          <a:ln>
            <a:noFill/>
          </a:ln>
        </p:spPr>
      </p:pic>
      <p:pic>
        <p:nvPicPr>
          <p:cNvPr id="5" name="Picture 4" descr="A picture containing person, child, child, young&#10;&#10;Description automatically generated">
            <a:extLst>
              <a:ext uri="{FF2B5EF4-FFF2-40B4-BE49-F238E27FC236}">
                <a16:creationId xmlns:a16="http://schemas.microsoft.com/office/drawing/2014/main" id="{24710320-D4E1-EA30-556D-B49E3B9DE834}"/>
              </a:ext>
            </a:extLst>
          </p:cNvPr>
          <p:cNvPicPr>
            <a:picLocks noChangeAspect="1"/>
          </p:cNvPicPr>
          <p:nvPr/>
        </p:nvPicPr>
        <p:blipFill>
          <a:blip r:embed="rId8"/>
          <a:stretch>
            <a:fillRect/>
          </a:stretch>
        </p:blipFill>
        <p:spPr>
          <a:xfrm>
            <a:off x="8174680" y="573153"/>
            <a:ext cx="3574768" cy="2681077"/>
          </a:xfrm>
          <a:prstGeom prst="rect">
            <a:avLst/>
          </a:prstGeom>
        </p:spPr>
      </p:pic>
      <p:pic>
        <p:nvPicPr>
          <p:cNvPr id="7" name="Picture 6" descr="A picture containing indoor, person, cluttered, messy&#10;&#10;Description automatically generated">
            <a:extLst>
              <a:ext uri="{FF2B5EF4-FFF2-40B4-BE49-F238E27FC236}">
                <a16:creationId xmlns:a16="http://schemas.microsoft.com/office/drawing/2014/main" id="{632416C9-8105-D130-EB10-ABEE55170C46}"/>
              </a:ext>
            </a:extLst>
          </p:cNvPr>
          <p:cNvPicPr>
            <a:picLocks noChangeAspect="1"/>
          </p:cNvPicPr>
          <p:nvPr/>
        </p:nvPicPr>
        <p:blipFill rotWithShape="1">
          <a:blip r:embed="rId9"/>
          <a:srcRect l="18028" r="29468" b="17621"/>
          <a:stretch/>
        </p:blipFill>
        <p:spPr>
          <a:xfrm rot="5400000">
            <a:off x="5086275" y="333815"/>
            <a:ext cx="2708155" cy="3186831"/>
          </a:xfrm>
          <a:prstGeom prst="rect">
            <a:avLst/>
          </a:prstGeom>
        </p:spPr>
      </p:pic>
      <p:pic>
        <p:nvPicPr>
          <p:cNvPr id="9" name="Picture 8" descr="A group of people in a room&#10;&#10;Description automatically generated with low confidence">
            <a:extLst>
              <a:ext uri="{FF2B5EF4-FFF2-40B4-BE49-F238E27FC236}">
                <a16:creationId xmlns:a16="http://schemas.microsoft.com/office/drawing/2014/main" id="{D9DFF900-03C7-0ABD-EF4B-2D8D3FE2EE21}"/>
              </a:ext>
            </a:extLst>
          </p:cNvPr>
          <p:cNvPicPr>
            <a:picLocks noChangeAspect="1"/>
          </p:cNvPicPr>
          <p:nvPr/>
        </p:nvPicPr>
        <p:blipFill rotWithShape="1">
          <a:blip r:embed="rId10"/>
          <a:srcRect l="21511" b="11134"/>
          <a:stretch/>
        </p:blipFill>
        <p:spPr>
          <a:xfrm rot="5400000">
            <a:off x="9424668" y="3870866"/>
            <a:ext cx="2723859" cy="23129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4"/>
          <p:cNvSpPr/>
          <p:nvPr/>
        </p:nvSpPr>
        <p:spPr>
          <a:xfrm>
            <a:off x="0" y="0"/>
            <a:ext cx="5554443" cy="6858000"/>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1" name="Google Shape;311;p14"/>
          <p:cNvSpPr/>
          <p:nvPr/>
        </p:nvSpPr>
        <p:spPr>
          <a:xfrm>
            <a:off x="6096000" y="1284120"/>
            <a:ext cx="5554442" cy="24006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dirty="0">
                <a:solidFill>
                  <a:srgbClr val="201F4B"/>
                </a:solidFill>
                <a:latin typeface="Arial"/>
                <a:ea typeface="Arial"/>
                <a:cs typeface="Arial"/>
                <a:sym typeface="Arial"/>
              </a:rPr>
              <a:t>Club members will have a wide variety of direct and indirect service opportunities, which gives them the chance to participate in many different roles and allows them to take more initiative in leading their peers. </a:t>
            </a:r>
            <a:endParaRPr dirty="0"/>
          </a:p>
        </p:txBody>
      </p:sp>
      <p:sp>
        <p:nvSpPr>
          <p:cNvPr id="312" name="Google Shape;312;p14"/>
          <p:cNvSpPr txBox="1"/>
          <p:nvPr/>
        </p:nvSpPr>
        <p:spPr>
          <a:xfrm>
            <a:off x="7151952" y="148484"/>
            <a:ext cx="3415337" cy="913756"/>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B99E50"/>
              </a:buClr>
              <a:buSzPts val="6000"/>
              <a:buFont typeface="Century Gothic"/>
              <a:buNone/>
            </a:pPr>
            <a:r>
              <a:rPr lang="en-US" sz="4500" dirty="0">
                <a:solidFill>
                  <a:srgbClr val="B99E50"/>
                </a:solidFill>
                <a:latin typeface="Century Gothic"/>
                <a:ea typeface="Century Gothic"/>
                <a:cs typeface="Century Gothic"/>
                <a:sym typeface="Century Gothic"/>
              </a:rPr>
              <a:t>SERVICE</a:t>
            </a:r>
            <a:endParaRPr sz="4500" dirty="0"/>
          </a:p>
        </p:txBody>
      </p:sp>
      <p:cxnSp>
        <p:nvCxnSpPr>
          <p:cNvPr id="313" name="Google Shape;313;p14"/>
          <p:cNvCxnSpPr/>
          <p:nvPr/>
        </p:nvCxnSpPr>
        <p:spPr>
          <a:xfrm>
            <a:off x="7572450" y="1045315"/>
            <a:ext cx="2574339" cy="0"/>
          </a:xfrm>
          <a:prstGeom prst="straightConnector1">
            <a:avLst/>
          </a:prstGeom>
          <a:noFill/>
          <a:ln w="38100" cap="flat" cmpd="sng">
            <a:solidFill>
              <a:srgbClr val="B99E50"/>
            </a:solidFill>
            <a:prstDash val="solid"/>
            <a:miter lim="800000"/>
            <a:headEnd type="none" w="sm" len="sm"/>
            <a:tailEnd type="none" w="sm" len="sm"/>
          </a:ln>
        </p:spPr>
      </p:cxnSp>
      <p:pic>
        <p:nvPicPr>
          <p:cNvPr id="314" name="Google Shape;314;p14"/>
          <p:cNvPicPr preferRelativeResize="0"/>
          <p:nvPr/>
        </p:nvPicPr>
        <p:blipFill rotWithShape="1">
          <a:blip r:embed="rId3">
            <a:alphaModFix/>
          </a:blip>
          <a:srcRect/>
          <a:stretch/>
        </p:blipFill>
        <p:spPr>
          <a:xfrm rot="5400000">
            <a:off x="-101981" y="1269599"/>
            <a:ext cx="5758403" cy="4318802"/>
          </a:xfrm>
          <a:prstGeom prst="rect">
            <a:avLst/>
          </a:prstGeom>
          <a:noFill/>
          <a:ln>
            <a:noFill/>
          </a:ln>
        </p:spPr>
      </p:pic>
      <p:pic>
        <p:nvPicPr>
          <p:cNvPr id="315" name="Google Shape;315;p14"/>
          <p:cNvPicPr preferRelativeResize="0"/>
          <p:nvPr/>
        </p:nvPicPr>
        <p:blipFill rotWithShape="1">
          <a:blip r:embed="rId4">
            <a:alphaModFix/>
          </a:blip>
          <a:srcRect/>
          <a:stretch/>
        </p:blipFill>
        <p:spPr>
          <a:xfrm>
            <a:off x="10968148" y="6027294"/>
            <a:ext cx="1193972" cy="795981"/>
          </a:xfrm>
          <a:prstGeom prst="rect">
            <a:avLst/>
          </a:prstGeom>
          <a:noFill/>
          <a:ln>
            <a:noFill/>
          </a:ln>
        </p:spPr>
      </p:pic>
      <p:pic>
        <p:nvPicPr>
          <p:cNvPr id="316" name="Google Shape;316;p14"/>
          <p:cNvPicPr preferRelativeResize="0"/>
          <p:nvPr/>
        </p:nvPicPr>
        <p:blipFill rotWithShape="1">
          <a:blip r:embed="rId5">
            <a:alphaModFix/>
          </a:blip>
          <a:srcRect l="7244" r="7002" b="88393"/>
          <a:stretch/>
        </p:blipFill>
        <p:spPr>
          <a:xfrm>
            <a:off x="5581605" y="6425284"/>
            <a:ext cx="1570347" cy="264312"/>
          </a:xfrm>
          <a:prstGeom prst="rect">
            <a:avLst/>
          </a:prstGeom>
          <a:noFill/>
          <a:ln>
            <a:noFill/>
          </a:ln>
        </p:spPr>
      </p:pic>
      <p:pic>
        <p:nvPicPr>
          <p:cNvPr id="317" name="Google Shape;317;p14"/>
          <p:cNvPicPr preferRelativeResize="0"/>
          <p:nvPr/>
        </p:nvPicPr>
        <p:blipFill rotWithShape="1">
          <a:blip r:embed="rId6">
            <a:alphaModFix/>
          </a:blip>
          <a:srcRect l="21866" t="10859" r="21995" b="10311"/>
          <a:stretch/>
        </p:blipFill>
        <p:spPr>
          <a:xfrm>
            <a:off x="7582768" y="3851981"/>
            <a:ext cx="2408578" cy="23459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5"/>
          <p:cNvSpPr/>
          <p:nvPr/>
        </p:nvSpPr>
        <p:spPr>
          <a:xfrm>
            <a:off x="0" y="0"/>
            <a:ext cx="5437049" cy="6858000"/>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23" name="Google Shape;323;p15"/>
          <p:cNvSpPr/>
          <p:nvPr/>
        </p:nvSpPr>
        <p:spPr>
          <a:xfrm>
            <a:off x="5981422" y="1162227"/>
            <a:ext cx="5727337"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rgbClr val="002060"/>
                </a:solidFill>
                <a:latin typeface="Arial"/>
                <a:ea typeface="Arial"/>
                <a:cs typeface="Arial"/>
                <a:sym typeface="Arial"/>
              </a:rPr>
              <a:t>Direct service </a:t>
            </a:r>
            <a:r>
              <a:rPr lang="en-US" sz="2000" dirty="0">
                <a:solidFill>
                  <a:srgbClr val="201F4B"/>
                </a:solidFill>
                <a:latin typeface="Arial"/>
                <a:ea typeface="Arial"/>
                <a:cs typeface="Arial"/>
                <a:sym typeface="Arial"/>
              </a:rPr>
              <a:t>opportunities</a:t>
            </a:r>
            <a:r>
              <a:rPr lang="en-US" sz="2000" dirty="0">
                <a:solidFill>
                  <a:srgbClr val="002060"/>
                </a:solidFill>
                <a:latin typeface="Arial"/>
                <a:ea typeface="Arial"/>
                <a:cs typeface="Arial"/>
                <a:sym typeface="Arial"/>
              </a:rPr>
              <a:t> provide hands-on activities that bring club members face-to-face with the people they are serving. </a:t>
            </a:r>
            <a:endParaRPr sz="2000" dirty="0">
              <a:solidFill>
                <a:schemeClr val="dk1"/>
              </a:solidFill>
              <a:latin typeface="Calibri"/>
              <a:ea typeface="Calibri"/>
              <a:cs typeface="Calibri"/>
              <a:sym typeface="Calibri"/>
            </a:endParaRPr>
          </a:p>
        </p:txBody>
      </p:sp>
      <p:sp>
        <p:nvSpPr>
          <p:cNvPr id="324" name="Google Shape;324;p15"/>
          <p:cNvSpPr txBox="1"/>
          <p:nvPr/>
        </p:nvSpPr>
        <p:spPr>
          <a:xfrm>
            <a:off x="5836281" y="114944"/>
            <a:ext cx="6017622" cy="913756"/>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B99E50"/>
              </a:buClr>
              <a:buSzPts val="6000"/>
              <a:buFont typeface="Century Gothic"/>
              <a:buNone/>
            </a:pPr>
            <a:r>
              <a:rPr lang="en-US" sz="4500" dirty="0">
                <a:solidFill>
                  <a:srgbClr val="B99E50"/>
                </a:solidFill>
                <a:latin typeface="Century Gothic"/>
                <a:ea typeface="Century Gothic"/>
                <a:cs typeface="Century Gothic"/>
                <a:sym typeface="Century Gothic"/>
              </a:rPr>
              <a:t>DIRECT SERVICE</a:t>
            </a:r>
            <a:endParaRPr sz="4500" dirty="0"/>
          </a:p>
        </p:txBody>
      </p:sp>
      <p:sp>
        <p:nvSpPr>
          <p:cNvPr id="325" name="Google Shape;325;p15"/>
          <p:cNvSpPr txBox="1"/>
          <p:nvPr/>
        </p:nvSpPr>
        <p:spPr>
          <a:xfrm>
            <a:off x="543681" y="309616"/>
            <a:ext cx="4773951" cy="6247824"/>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rgbClr val="B69A4F"/>
              </a:buClr>
            </a:pPr>
            <a:r>
              <a:rPr lang="en-US" sz="2000" dirty="0">
                <a:solidFill>
                  <a:schemeClr val="lt1"/>
                </a:solidFill>
                <a:latin typeface="Arial"/>
                <a:ea typeface="Arial"/>
                <a:cs typeface="Arial"/>
                <a:sym typeface="Arial"/>
              </a:rPr>
              <a:t>Participate in different activities with students from local special needs schools</a:t>
            </a:r>
            <a:endParaRPr lang="en-US" sz="2000" dirty="0">
              <a:solidFill>
                <a:schemeClr val="lt1"/>
              </a:solidFill>
            </a:endParaRPr>
          </a:p>
          <a:p>
            <a:pPr marL="342900" marR="0" lvl="0" indent="-342900" algn="l" rtl="0">
              <a:spcBef>
                <a:spcPts val="0"/>
              </a:spcBef>
              <a:spcAft>
                <a:spcPts val="0"/>
              </a:spcAft>
              <a:buClr>
                <a:srgbClr val="B69A4F"/>
              </a:buClr>
              <a:buFont typeface="Arial" panose="020B0604020202020204" pitchFamily="34" charset="0"/>
              <a:buChar char="•"/>
            </a:pPr>
            <a:endParaRPr lang="en-US" sz="2000" dirty="0">
              <a:solidFill>
                <a:schemeClr val="lt1"/>
              </a:solidFill>
              <a:latin typeface="Arial"/>
              <a:ea typeface="Arial"/>
              <a:cs typeface="Arial"/>
              <a:sym typeface="Arial"/>
            </a:endParaRPr>
          </a:p>
          <a:p>
            <a:pPr marR="0" lvl="0" algn="l" rtl="0">
              <a:spcBef>
                <a:spcPts val="0"/>
              </a:spcBef>
              <a:spcAft>
                <a:spcPts val="0"/>
              </a:spcAft>
              <a:buClr>
                <a:srgbClr val="B69A4F"/>
              </a:buClr>
            </a:pPr>
            <a:r>
              <a:rPr lang="en-US" sz="2000" dirty="0">
                <a:solidFill>
                  <a:schemeClr val="lt1"/>
                </a:solidFill>
                <a:latin typeface="Arial"/>
                <a:ea typeface="Arial"/>
                <a:cs typeface="Arial"/>
                <a:sym typeface="Arial"/>
              </a:rPr>
              <a:t>One-on-one reading time with after school programs</a:t>
            </a:r>
          </a:p>
          <a:p>
            <a:pPr marL="342900" marR="0" lvl="0" indent="-342900" algn="l" rtl="0">
              <a:spcBef>
                <a:spcPts val="0"/>
              </a:spcBef>
              <a:spcAft>
                <a:spcPts val="0"/>
              </a:spcAft>
              <a:buClr>
                <a:srgbClr val="B69A4F"/>
              </a:buClr>
              <a:buFont typeface="Arial" panose="020B0604020202020204" pitchFamily="34" charset="0"/>
              <a:buChar char="•"/>
            </a:pPr>
            <a:endParaRPr lang="en-US" sz="2000" dirty="0">
              <a:solidFill>
                <a:schemeClr val="lt1"/>
              </a:solidFill>
            </a:endParaRPr>
          </a:p>
          <a:p>
            <a:pPr marR="0" lvl="0" algn="l" rtl="0">
              <a:spcBef>
                <a:spcPts val="0"/>
              </a:spcBef>
              <a:spcAft>
                <a:spcPts val="0"/>
              </a:spcAft>
              <a:buClr>
                <a:srgbClr val="B69A4F"/>
              </a:buClr>
            </a:pPr>
            <a:r>
              <a:rPr lang="en-US" sz="2000" dirty="0">
                <a:solidFill>
                  <a:schemeClr val="lt1"/>
                </a:solidFill>
                <a:latin typeface="Arial"/>
                <a:ea typeface="Arial"/>
                <a:cs typeface="Arial"/>
                <a:sym typeface="Arial"/>
              </a:rPr>
              <a:t>Host and attend birthday parties for the youth in our partner organizations </a:t>
            </a:r>
          </a:p>
          <a:p>
            <a:pPr marL="342900" marR="0" lvl="0" indent="-342900" algn="l" rtl="0">
              <a:spcBef>
                <a:spcPts val="0"/>
              </a:spcBef>
              <a:spcAft>
                <a:spcPts val="0"/>
              </a:spcAft>
              <a:buClr>
                <a:srgbClr val="B69A4F"/>
              </a:buClr>
              <a:buFont typeface="Arial" panose="020B0604020202020204" pitchFamily="34" charset="0"/>
              <a:buChar char="•"/>
            </a:pPr>
            <a:endParaRPr lang="en-US" sz="2000" dirty="0">
              <a:solidFill>
                <a:schemeClr val="lt1"/>
              </a:solidFill>
            </a:endParaRPr>
          </a:p>
          <a:p>
            <a:pPr marR="0" lvl="0" algn="l" rtl="0">
              <a:spcBef>
                <a:spcPts val="0"/>
              </a:spcBef>
              <a:spcAft>
                <a:spcPts val="0"/>
              </a:spcAft>
              <a:buClr>
                <a:srgbClr val="B69A4F"/>
              </a:buClr>
            </a:pPr>
            <a:r>
              <a:rPr lang="en-US" sz="2000" dirty="0">
                <a:solidFill>
                  <a:schemeClr val="lt1"/>
                </a:solidFill>
              </a:rPr>
              <a:t>Participate in extracurricular activities with youth including art, music, and dance</a:t>
            </a:r>
            <a:endParaRPr lang="en-US" sz="2000" dirty="0"/>
          </a:p>
          <a:p>
            <a:pPr marL="342900" marR="0" lvl="0" indent="-342900" algn="l" rtl="0">
              <a:spcBef>
                <a:spcPts val="0"/>
              </a:spcBef>
              <a:spcAft>
                <a:spcPts val="0"/>
              </a:spcAft>
              <a:buClr>
                <a:srgbClr val="B69A4F"/>
              </a:buClr>
              <a:buFont typeface="Arial" panose="020B0604020202020204" pitchFamily="34" charset="0"/>
              <a:buChar char="•"/>
            </a:pPr>
            <a:endParaRPr lang="en-US" sz="2000" dirty="0">
              <a:solidFill>
                <a:schemeClr val="lt1"/>
              </a:solidFill>
            </a:endParaRPr>
          </a:p>
          <a:p>
            <a:pPr marR="0" lvl="0" algn="l" rtl="0">
              <a:spcBef>
                <a:spcPts val="0"/>
              </a:spcBef>
              <a:spcAft>
                <a:spcPts val="0"/>
              </a:spcAft>
              <a:buClr>
                <a:srgbClr val="B69A4F"/>
              </a:buClr>
            </a:pPr>
            <a:r>
              <a:rPr lang="en-US" sz="2000" dirty="0">
                <a:solidFill>
                  <a:schemeClr val="lt1"/>
                </a:solidFill>
              </a:rPr>
              <a:t>Serve warm meals to community members in need</a:t>
            </a:r>
          </a:p>
          <a:p>
            <a:pPr marL="342900" marR="0" lvl="0" indent="-342900" algn="l" rtl="0">
              <a:spcBef>
                <a:spcPts val="0"/>
              </a:spcBef>
              <a:spcAft>
                <a:spcPts val="0"/>
              </a:spcAft>
              <a:buClr>
                <a:srgbClr val="B69A4F"/>
              </a:buClr>
              <a:buFont typeface="Arial" panose="020B0604020202020204" pitchFamily="34" charset="0"/>
              <a:buChar char="•"/>
            </a:pPr>
            <a:endParaRPr lang="en-US" sz="2000" dirty="0">
              <a:solidFill>
                <a:schemeClr val="lt1"/>
              </a:solidFill>
            </a:endParaRPr>
          </a:p>
          <a:p>
            <a:pPr marR="0" lvl="0" algn="l" rtl="0">
              <a:spcBef>
                <a:spcPts val="0"/>
              </a:spcBef>
              <a:spcAft>
                <a:spcPts val="0"/>
              </a:spcAft>
              <a:buClr>
                <a:srgbClr val="B69A4F"/>
              </a:buClr>
            </a:pPr>
            <a:r>
              <a:rPr lang="en-US" sz="2000" dirty="0">
                <a:solidFill>
                  <a:schemeClr val="lt1"/>
                </a:solidFill>
              </a:rPr>
              <a:t>Thanksgiving distribution of turkeys and non-perishables for families in underserved communities</a:t>
            </a:r>
            <a:endParaRPr lang="en-US" sz="2000" dirty="0"/>
          </a:p>
        </p:txBody>
      </p:sp>
      <p:cxnSp>
        <p:nvCxnSpPr>
          <p:cNvPr id="329" name="Google Shape;329;p15"/>
          <p:cNvCxnSpPr/>
          <p:nvPr/>
        </p:nvCxnSpPr>
        <p:spPr>
          <a:xfrm>
            <a:off x="6422403" y="1028700"/>
            <a:ext cx="4845377" cy="0"/>
          </a:xfrm>
          <a:prstGeom prst="straightConnector1">
            <a:avLst/>
          </a:prstGeom>
          <a:noFill/>
          <a:ln w="38100" cap="flat" cmpd="sng">
            <a:solidFill>
              <a:srgbClr val="B99E50"/>
            </a:solidFill>
            <a:prstDash val="solid"/>
            <a:miter lim="800000"/>
            <a:headEnd type="none" w="sm" len="sm"/>
            <a:tailEnd type="none" w="sm" len="sm"/>
          </a:ln>
        </p:spPr>
      </p:cxnSp>
      <p:pic>
        <p:nvPicPr>
          <p:cNvPr id="330" name="Google Shape;330;p15"/>
          <p:cNvPicPr preferRelativeResize="0"/>
          <p:nvPr/>
        </p:nvPicPr>
        <p:blipFill rotWithShape="1">
          <a:blip r:embed="rId3">
            <a:alphaModFix/>
          </a:blip>
          <a:srcRect l="12896" t="9022" r="9291" b="43139"/>
          <a:stretch/>
        </p:blipFill>
        <p:spPr>
          <a:xfrm>
            <a:off x="7030652" y="2302361"/>
            <a:ext cx="3633049" cy="2756452"/>
          </a:xfrm>
          <a:prstGeom prst="rect">
            <a:avLst/>
          </a:prstGeom>
          <a:noFill/>
          <a:ln>
            <a:noFill/>
          </a:ln>
        </p:spPr>
      </p:pic>
      <p:pic>
        <p:nvPicPr>
          <p:cNvPr id="331" name="Google Shape;331;p15"/>
          <p:cNvPicPr preferRelativeResize="0"/>
          <p:nvPr/>
        </p:nvPicPr>
        <p:blipFill rotWithShape="1">
          <a:blip r:embed="rId4">
            <a:alphaModFix/>
          </a:blip>
          <a:srcRect/>
          <a:stretch/>
        </p:blipFill>
        <p:spPr>
          <a:xfrm>
            <a:off x="10968148" y="6027294"/>
            <a:ext cx="1193972" cy="795981"/>
          </a:xfrm>
          <a:prstGeom prst="rect">
            <a:avLst/>
          </a:prstGeom>
          <a:noFill/>
          <a:ln>
            <a:noFill/>
          </a:ln>
        </p:spPr>
      </p:pic>
      <p:pic>
        <p:nvPicPr>
          <p:cNvPr id="332" name="Google Shape;332;p15"/>
          <p:cNvPicPr preferRelativeResize="0"/>
          <p:nvPr/>
        </p:nvPicPr>
        <p:blipFill rotWithShape="1">
          <a:blip r:embed="rId5">
            <a:alphaModFix/>
          </a:blip>
          <a:srcRect l="7244" r="7002" b="88393"/>
          <a:stretch/>
        </p:blipFill>
        <p:spPr>
          <a:xfrm>
            <a:off x="5460305" y="6425284"/>
            <a:ext cx="1570347" cy="264312"/>
          </a:xfrm>
          <a:prstGeom prst="rect">
            <a:avLst/>
          </a:prstGeom>
          <a:noFill/>
          <a:ln>
            <a:noFill/>
          </a:ln>
        </p:spPr>
      </p:pic>
      <p:sp>
        <p:nvSpPr>
          <p:cNvPr id="2" name="TextBox 1">
            <a:extLst>
              <a:ext uri="{FF2B5EF4-FFF2-40B4-BE49-F238E27FC236}">
                <a16:creationId xmlns:a16="http://schemas.microsoft.com/office/drawing/2014/main" id="{60B505B6-0ACC-E794-2A01-3E8E91ADC3A0}"/>
              </a:ext>
            </a:extLst>
          </p:cNvPr>
          <p:cNvSpPr txBox="1"/>
          <p:nvPr/>
        </p:nvSpPr>
        <p:spPr>
          <a:xfrm>
            <a:off x="5908850" y="5183325"/>
            <a:ext cx="5872479" cy="1015663"/>
          </a:xfrm>
          <a:prstGeom prst="rect">
            <a:avLst/>
          </a:prstGeom>
          <a:noFill/>
        </p:spPr>
        <p:txBody>
          <a:bodyPr wrap="square" rtlCol="0">
            <a:spAutoFit/>
          </a:bodyPr>
          <a:lstStyle/>
          <a:p>
            <a:pPr algn="ctr"/>
            <a:r>
              <a:rPr lang="en-US" sz="2000" dirty="0">
                <a:solidFill>
                  <a:srgbClr val="002060"/>
                </a:solidFill>
              </a:rPr>
              <a:t>We know how valuable human connection is in learning names, listening to stories and opening our hearts to the light we all share.</a:t>
            </a:r>
            <a:endParaRPr lang="en-US" sz="2000" dirty="0">
              <a:solidFill>
                <a:schemeClr val="dk1"/>
              </a:solidFill>
              <a:latin typeface="Calibri"/>
              <a:ea typeface="Calibri"/>
              <a:cs typeface="Calibri"/>
              <a:sym typeface="Calibri"/>
            </a:endParaRPr>
          </a:p>
        </p:txBody>
      </p:sp>
      <p:sp>
        <p:nvSpPr>
          <p:cNvPr id="3" name="Google Shape;388;p20">
            <a:extLst>
              <a:ext uri="{FF2B5EF4-FFF2-40B4-BE49-F238E27FC236}">
                <a16:creationId xmlns:a16="http://schemas.microsoft.com/office/drawing/2014/main" id="{21D3C6C9-5904-24B8-C48A-CF3ADC1E985D}"/>
              </a:ext>
            </a:extLst>
          </p:cNvPr>
          <p:cNvSpPr/>
          <p:nvPr/>
        </p:nvSpPr>
        <p:spPr>
          <a:xfrm rot="-1800000">
            <a:off x="170139" y="5601894"/>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4" name="Google Shape;388;p20">
            <a:extLst>
              <a:ext uri="{FF2B5EF4-FFF2-40B4-BE49-F238E27FC236}">
                <a16:creationId xmlns:a16="http://schemas.microsoft.com/office/drawing/2014/main" id="{893170DE-C3E5-8461-C1AA-C0F7EBED063A}"/>
              </a:ext>
            </a:extLst>
          </p:cNvPr>
          <p:cNvSpPr/>
          <p:nvPr/>
        </p:nvSpPr>
        <p:spPr>
          <a:xfrm rot="-1800000">
            <a:off x="170136" y="4678192"/>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5" name="Google Shape;388;p20">
            <a:extLst>
              <a:ext uri="{FF2B5EF4-FFF2-40B4-BE49-F238E27FC236}">
                <a16:creationId xmlns:a16="http://schemas.microsoft.com/office/drawing/2014/main" id="{884B8CB3-C102-3587-A24E-354326B45925}"/>
              </a:ext>
            </a:extLst>
          </p:cNvPr>
          <p:cNvSpPr/>
          <p:nvPr/>
        </p:nvSpPr>
        <p:spPr>
          <a:xfrm rot="-1800000">
            <a:off x="170136" y="3383481"/>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6" name="Google Shape;388;p20">
            <a:extLst>
              <a:ext uri="{FF2B5EF4-FFF2-40B4-BE49-F238E27FC236}">
                <a16:creationId xmlns:a16="http://schemas.microsoft.com/office/drawing/2014/main" id="{3719BB0C-6E38-429F-4878-B70A5833E150}"/>
              </a:ext>
            </a:extLst>
          </p:cNvPr>
          <p:cNvSpPr/>
          <p:nvPr/>
        </p:nvSpPr>
        <p:spPr>
          <a:xfrm rot="-1800000">
            <a:off x="170137" y="2543209"/>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7" name="Google Shape;388;p20">
            <a:extLst>
              <a:ext uri="{FF2B5EF4-FFF2-40B4-BE49-F238E27FC236}">
                <a16:creationId xmlns:a16="http://schemas.microsoft.com/office/drawing/2014/main" id="{951E1941-FFAB-7B2F-4856-99FBBD230900}"/>
              </a:ext>
            </a:extLst>
          </p:cNvPr>
          <p:cNvSpPr/>
          <p:nvPr/>
        </p:nvSpPr>
        <p:spPr>
          <a:xfrm rot="-1800000">
            <a:off x="170136" y="1580778"/>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8" name="Google Shape;388;p20">
            <a:extLst>
              <a:ext uri="{FF2B5EF4-FFF2-40B4-BE49-F238E27FC236}">
                <a16:creationId xmlns:a16="http://schemas.microsoft.com/office/drawing/2014/main" id="{10CC4647-231A-88CF-40D1-DCECD450959C}"/>
              </a:ext>
            </a:extLst>
          </p:cNvPr>
          <p:cNvSpPr/>
          <p:nvPr/>
        </p:nvSpPr>
        <p:spPr>
          <a:xfrm rot="-1800000">
            <a:off x="174245" y="353018"/>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20"/>
          <p:cNvSpPr/>
          <p:nvPr/>
        </p:nvSpPr>
        <p:spPr>
          <a:xfrm>
            <a:off x="7041814" y="0"/>
            <a:ext cx="5150185" cy="6858000"/>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62263"/>
              </a:solidFill>
              <a:latin typeface="Calibri"/>
              <a:ea typeface="Calibri"/>
              <a:cs typeface="Calibri"/>
              <a:sym typeface="Calibri"/>
            </a:endParaRPr>
          </a:p>
        </p:txBody>
      </p:sp>
      <p:sp>
        <p:nvSpPr>
          <p:cNvPr id="386" name="Google Shape;386;p20"/>
          <p:cNvSpPr/>
          <p:nvPr/>
        </p:nvSpPr>
        <p:spPr>
          <a:xfrm>
            <a:off x="7504749" y="494315"/>
            <a:ext cx="4290226" cy="581693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lt1"/>
                </a:solidFill>
                <a:latin typeface="Arial"/>
                <a:ea typeface="Arial"/>
                <a:cs typeface="Arial"/>
                <a:sym typeface="Arial"/>
              </a:rPr>
              <a:t>Fundraising</a:t>
            </a:r>
            <a:endParaRPr sz="2400" dirty="0">
              <a:solidFill>
                <a:schemeClr val="lt1"/>
              </a:solidFill>
              <a:latin typeface="Arial"/>
              <a:ea typeface="Arial"/>
              <a:cs typeface="Arial"/>
              <a:sym typeface="Arial"/>
            </a:endParaRPr>
          </a:p>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Arial"/>
                <a:ea typeface="Arial"/>
                <a:cs typeface="Arial"/>
                <a:sym typeface="Arial"/>
              </a:rPr>
              <a:t>Car wash</a:t>
            </a:r>
            <a:endParaRPr sz="2000" dirty="0"/>
          </a:p>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Arial"/>
                <a:ea typeface="Arial"/>
                <a:cs typeface="Arial"/>
                <a:sym typeface="Arial"/>
              </a:rPr>
              <a:t>Bake Sale</a:t>
            </a:r>
            <a:endParaRPr sz="2000" dirty="0"/>
          </a:p>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Arial"/>
                <a:ea typeface="Arial"/>
                <a:cs typeface="Arial"/>
                <a:sym typeface="Arial"/>
              </a:rPr>
              <a:t>Karaoke</a:t>
            </a:r>
            <a:endParaRPr sz="2000" dirty="0"/>
          </a:p>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Arial"/>
                <a:ea typeface="Arial"/>
                <a:cs typeface="Arial"/>
                <a:sym typeface="Arial"/>
              </a:rPr>
              <a:t>Dress down day</a:t>
            </a:r>
          </a:p>
          <a:p>
            <a:pPr marL="342900" marR="0" lvl="0" indent="-342900" algn="l" rtl="0">
              <a:spcBef>
                <a:spcPts val="0"/>
              </a:spcBef>
              <a:spcAft>
                <a:spcPts val="0"/>
              </a:spcAft>
              <a:buClr>
                <a:schemeClr val="lt1"/>
              </a:buClr>
              <a:buSzPts val="2000"/>
              <a:buFont typeface="Arial"/>
              <a:buChar char="-"/>
            </a:pPr>
            <a:endParaRPr lang="en-US" sz="2000" dirty="0">
              <a:solidFill>
                <a:schemeClr val="lt1"/>
              </a:solidFill>
            </a:endParaRPr>
          </a:p>
          <a:p>
            <a:pPr lvl="0"/>
            <a:r>
              <a:rPr lang="en-US" sz="2400" b="1" dirty="0">
                <a:solidFill>
                  <a:schemeClr val="lt1"/>
                </a:solidFill>
              </a:rPr>
              <a:t>Food Pantry</a:t>
            </a:r>
            <a:endParaRPr lang="en-US" sz="2400" dirty="0">
              <a:solidFill>
                <a:schemeClr val="lt1"/>
              </a:solidFill>
            </a:endParaRPr>
          </a:p>
          <a:p>
            <a:pPr marL="342900" lvl="0" indent="-342900">
              <a:buClr>
                <a:schemeClr val="lt1"/>
              </a:buClr>
              <a:buSzPts val="2000"/>
              <a:buFont typeface="Arial"/>
              <a:buChar char="-"/>
            </a:pPr>
            <a:r>
              <a:rPr lang="en-US" sz="2000" dirty="0">
                <a:solidFill>
                  <a:schemeClr val="lt1"/>
                </a:solidFill>
              </a:rPr>
              <a:t>Collection of non-perishable food</a:t>
            </a:r>
            <a:endParaRPr lang="en-US" sz="2000" dirty="0"/>
          </a:p>
          <a:p>
            <a:pPr marL="342900" lvl="0" indent="-342900">
              <a:buClr>
                <a:schemeClr val="lt1"/>
              </a:buClr>
              <a:buSzPts val="2000"/>
              <a:buFont typeface="Arial"/>
              <a:buChar char="-"/>
            </a:pPr>
            <a:r>
              <a:rPr lang="en-US" sz="2000" dirty="0">
                <a:solidFill>
                  <a:schemeClr val="lt1"/>
                </a:solidFill>
              </a:rPr>
              <a:t>Collection of toiletry items</a:t>
            </a:r>
            <a:endParaRPr lang="en-US" sz="2000" dirty="0"/>
          </a:p>
          <a:p>
            <a:pPr marL="342900" lvl="0" indent="-342900">
              <a:buClr>
                <a:schemeClr val="lt1"/>
              </a:buClr>
              <a:buSzPts val="2000"/>
              <a:buFont typeface="Arial"/>
              <a:buChar char="-"/>
            </a:pPr>
            <a:r>
              <a:rPr lang="en-US" sz="2000" dirty="0">
                <a:solidFill>
                  <a:schemeClr val="lt1"/>
                </a:solidFill>
              </a:rPr>
              <a:t>Collection of other items such as clothes and school supplies</a:t>
            </a:r>
            <a:endParaRPr lang="en-US" sz="2000" dirty="0"/>
          </a:p>
          <a:p>
            <a:pPr marR="0" lvl="0" algn="l" rtl="0">
              <a:spcBef>
                <a:spcPts val="0"/>
              </a:spcBef>
              <a:spcAft>
                <a:spcPts val="0"/>
              </a:spcAft>
              <a:buClr>
                <a:schemeClr val="lt1"/>
              </a:buClr>
              <a:buSzPts val="2000"/>
            </a:pPr>
            <a:endParaRPr lang="en-US" sz="2000" dirty="0"/>
          </a:p>
          <a:p>
            <a:pPr lvl="0"/>
            <a:r>
              <a:rPr lang="en-US" sz="2400" b="1" dirty="0">
                <a:solidFill>
                  <a:schemeClr val="lt1"/>
                </a:solidFill>
              </a:rPr>
              <a:t>Additional Opportunities</a:t>
            </a:r>
            <a:endParaRPr lang="en-US" sz="2400" dirty="0">
              <a:solidFill>
                <a:schemeClr val="lt1"/>
              </a:solidFill>
            </a:endParaRPr>
          </a:p>
          <a:p>
            <a:pPr marL="342900" lvl="0" indent="-342900">
              <a:buClr>
                <a:schemeClr val="lt1"/>
              </a:buClr>
              <a:buSzPts val="2000"/>
              <a:buFont typeface="Arial"/>
              <a:buChar char="-"/>
            </a:pPr>
            <a:r>
              <a:rPr lang="en-US" sz="2000" dirty="0">
                <a:solidFill>
                  <a:schemeClr val="lt1"/>
                </a:solidFill>
              </a:rPr>
              <a:t>Supporting Ari Arteaga Foundation fundraising events</a:t>
            </a:r>
            <a:endParaRPr lang="en-US" sz="2000" dirty="0"/>
          </a:p>
          <a:p>
            <a:pPr marL="342900" lvl="0" indent="-342900">
              <a:buClr>
                <a:schemeClr val="lt1"/>
              </a:buClr>
              <a:buSzPts val="2000"/>
              <a:buFont typeface="Arial"/>
              <a:buChar char="-"/>
            </a:pPr>
            <a:r>
              <a:rPr lang="en-US" sz="2000" dirty="0">
                <a:solidFill>
                  <a:schemeClr val="lt1"/>
                </a:solidFill>
              </a:rPr>
              <a:t>Preparing for direct service events (e.g. creating decorations, Christmas cards, etc.)</a:t>
            </a:r>
          </a:p>
        </p:txBody>
      </p:sp>
      <p:sp>
        <p:nvSpPr>
          <p:cNvPr id="387" name="Google Shape;387;p20"/>
          <p:cNvSpPr/>
          <p:nvPr/>
        </p:nvSpPr>
        <p:spPr>
          <a:xfrm rot="-1800000">
            <a:off x="7189152" y="2501070"/>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8" name="Google Shape;388;p20"/>
          <p:cNvSpPr/>
          <p:nvPr/>
        </p:nvSpPr>
        <p:spPr>
          <a:xfrm rot="-1800000">
            <a:off x="7189327" y="593773"/>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89" name="Google Shape;389;p20"/>
          <p:cNvSpPr txBox="1"/>
          <p:nvPr/>
        </p:nvSpPr>
        <p:spPr>
          <a:xfrm>
            <a:off x="139999" y="90950"/>
            <a:ext cx="6773108" cy="913756"/>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B99E50"/>
              </a:buClr>
              <a:buSzPts val="6000"/>
              <a:buFont typeface="Century Gothic"/>
              <a:buNone/>
            </a:pPr>
            <a:r>
              <a:rPr lang="en-US" sz="4500" dirty="0">
                <a:solidFill>
                  <a:srgbClr val="B99E50"/>
                </a:solidFill>
                <a:latin typeface="Century Gothic"/>
                <a:ea typeface="Century Gothic"/>
                <a:cs typeface="Century Gothic"/>
                <a:sym typeface="Century Gothic"/>
              </a:rPr>
              <a:t>INDIRECT SERVICE</a:t>
            </a:r>
            <a:endParaRPr sz="4500" dirty="0"/>
          </a:p>
        </p:txBody>
      </p:sp>
      <p:cxnSp>
        <p:nvCxnSpPr>
          <p:cNvPr id="390" name="Google Shape;390;p20"/>
          <p:cNvCxnSpPr/>
          <p:nvPr/>
        </p:nvCxnSpPr>
        <p:spPr>
          <a:xfrm>
            <a:off x="731641" y="1004706"/>
            <a:ext cx="5589827" cy="0"/>
          </a:xfrm>
          <a:prstGeom prst="straightConnector1">
            <a:avLst/>
          </a:prstGeom>
          <a:noFill/>
          <a:ln w="38100" cap="flat" cmpd="sng">
            <a:solidFill>
              <a:srgbClr val="B99E50"/>
            </a:solidFill>
            <a:prstDash val="solid"/>
            <a:miter lim="800000"/>
            <a:headEnd type="none" w="sm" len="sm"/>
            <a:tailEnd type="none" w="sm" len="sm"/>
          </a:ln>
        </p:spPr>
      </p:cxnSp>
      <p:pic>
        <p:nvPicPr>
          <p:cNvPr id="391" name="Google Shape;391;p20"/>
          <p:cNvPicPr preferRelativeResize="0"/>
          <p:nvPr/>
        </p:nvPicPr>
        <p:blipFill rotWithShape="1">
          <a:blip r:embed="rId3">
            <a:alphaModFix/>
          </a:blip>
          <a:srcRect t="15564" r="6280"/>
          <a:stretch/>
        </p:blipFill>
        <p:spPr>
          <a:xfrm>
            <a:off x="1372970" y="2315881"/>
            <a:ext cx="4307167" cy="2849754"/>
          </a:xfrm>
          <a:prstGeom prst="rect">
            <a:avLst/>
          </a:prstGeom>
          <a:noFill/>
          <a:ln>
            <a:noFill/>
          </a:ln>
        </p:spPr>
      </p:pic>
      <p:pic>
        <p:nvPicPr>
          <p:cNvPr id="392" name="Google Shape;392;p20"/>
          <p:cNvPicPr preferRelativeResize="0"/>
          <p:nvPr/>
        </p:nvPicPr>
        <p:blipFill rotWithShape="1">
          <a:blip r:embed="rId4">
            <a:alphaModFix/>
          </a:blip>
          <a:srcRect/>
          <a:stretch/>
        </p:blipFill>
        <p:spPr>
          <a:xfrm>
            <a:off x="5808843" y="6027293"/>
            <a:ext cx="1193972" cy="795981"/>
          </a:xfrm>
          <a:prstGeom prst="rect">
            <a:avLst/>
          </a:prstGeom>
          <a:noFill/>
          <a:ln>
            <a:noFill/>
          </a:ln>
        </p:spPr>
      </p:pic>
      <p:pic>
        <p:nvPicPr>
          <p:cNvPr id="393" name="Google Shape;393;p20"/>
          <p:cNvPicPr preferRelativeResize="0"/>
          <p:nvPr/>
        </p:nvPicPr>
        <p:blipFill rotWithShape="1">
          <a:blip r:embed="rId5">
            <a:alphaModFix/>
          </a:blip>
          <a:srcRect l="7244" r="7002" b="88393"/>
          <a:stretch/>
        </p:blipFill>
        <p:spPr>
          <a:xfrm>
            <a:off x="57875" y="6425284"/>
            <a:ext cx="1570347" cy="264312"/>
          </a:xfrm>
          <a:prstGeom prst="rect">
            <a:avLst/>
          </a:prstGeom>
          <a:noFill/>
          <a:ln>
            <a:noFill/>
          </a:ln>
        </p:spPr>
      </p:pic>
      <p:sp>
        <p:nvSpPr>
          <p:cNvPr id="394" name="Google Shape;394;p20"/>
          <p:cNvSpPr txBox="1"/>
          <p:nvPr/>
        </p:nvSpPr>
        <p:spPr>
          <a:xfrm>
            <a:off x="435819" y="1170305"/>
            <a:ext cx="6181470"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rgbClr val="002060"/>
                </a:solidFill>
                <a:latin typeface="Arial"/>
                <a:ea typeface="Arial"/>
                <a:cs typeface="Arial"/>
                <a:sym typeface="Arial"/>
              </a:rPr>
              <a:t>Indirect service opportunities primarily focus on fundraising and collecting/sorting goods to be distributed within the community.</a:t>
            </a:r>
            <a:endParaRPr lang="en-US" sz="2000"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DEAE7782-4F60-E2CA-9D42-53B44CFC41B8}"/>
              </a:ext>
            </a:extLst>
          </p:cNvPr>
          <p:cNvSpPr txBox="1"/>
          <p:nvPr/>
        </p:nvSpPr>
        <p:spPr>
          <a:xfrm>
            <a:off x="731641" y="5295589"/>
            <a:ext cx="5589827" cy="1015663"/>
          </a:xfrm>
          <a:prstGeom prst="rect">
            <a:avLst/>
          </a:prstGeom>
          <a:noFill/>
        </p:spPr>
        <p:txBody>
          <a:bodyPr wrap="square" rtlCol="0">
            <a:spAutoFit/>
          </a:bodyPr>
          <a:lstStyle/>
          <a:p>
            <a:pPr algn="ctr"/>
            <a:r>
              <a:rPr lang="en-US" sz="2000" dirty="0">
                <a:solidFill>
                  <a:srgbClr val="002060"/>
                </a:solidFill>
              </a:rPr>
              <a:t>Indirect service opportunities primarily focus on collecting funds and goods to be distributed within the community.</a:t>
            </a:r>
            <a:endParaRPr lang="en-US" sz="2000" dirty="0">
              <a:solidFill>
                <a:schemeClr val="dk1"/>
              </a:solidFill>
              <a:latin typeface="Calibri"/>
              <a:ea typeface="Calibri"/>
              <a:cs typeface="Calibri"/>
              <a:sym typeface="Calibri"/>
            </a:endParaRPr>
          </a:p>
        </p:txBody>
      </p:sp>
      <p:sp>
        <p:nvSpPr>
          <p:cNvPr id="3" name="Google Shape;387;p20">
            <a:extLst>
              <a:ext uri="{FF2B5EF4-FFF2-40B4-BE49-F238E27FC236}">
                <a16:creationId xmlns:a16="http://schemas.microsoft.com/office/drawing/2014/main" id="{E3341039-0983-9E48-E07D-3FEEA886D6D4}"/>
              </a:ext>
            </a:extLst>
          </p:cNvPr>
          <p:cNvSpPr/>
          <p:nvPr/>
        </p:nvSpPr>
        <p:spPr>
          <a:xfrm rot="-1800000">
            <a:off x="7189152" y="4408366"/>
            <a:ext cx="221448"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3"/>
          <p:cNvSpPr/>
          <p:nvPr/>
        </p:nvSpPr>
        <p:spPr>
          <a:xfrm>
            <a:off x="-110744" y="1"/>
            <a:ext cx="6096000" cy="6857999"/>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426" name="Google Shape;426;p23"/>
          <p:cNvSpPr/>
          <p:nvPr/>
        </p:nvSpPr>
        <p:spPr>
          <a:xfrm>
            <a:off x="6331242" y="1668085"/>
            <a:ext cx="5802883"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201F4B"/>
                </a:solidFill>
                <a:latin typeface="Arial"/>
                <a:ea typeface="Arial"/>
                <a:cs typeface="Arial"/>
                <a:sym typeface="Arial"/>
              </a:rPr>
              <a:t>Your involvement is crucial to the success of the </a:t>
            </a:r>
          </a:p>
          <a:p>
            <a:pPr marL="0" marR="0" lvl="0" indent="0" algn="ctr" rtl="0">
              <a:spcBef>
                <a:spcPts val="0"/>
              </a:spcBef>
              <a:spcAft>
                <a:spcPts val="0"/>
              </a:spcAft>
              <a:buNone/>
            </a:pPr>
            <a:r>
              <a:rPr lang="en-US" sz="1800" dirty="0">
                <a:solidFill>
                  <a:srgbClr val="201F4B"/>
                </a:solidFill>
                <a:latin typeface="Arial"/>
                <a:ea typeface="Arial"/>
                <a:cs typeface="Arial"/>
                <a:sym typeface="Arial"/>
              </a:rPr>
              <a:t>BE THE LIGHT Club. Our Club is inclusive, not exclusive. For this reason, we have specific club and member requirements. </a:t>
            </a:r>
            <a:endParaRPr sz="1800" dirty="0">
              <a:solidFill>
                <a:srgbClr val="000000"/>
              </a:solidFill>
              <a:latin typeface="Calibri"/>
              <a:ea typeface="Calibri"/>
              <a:cs typeface="Calibri"/>
              <a:sym typeface="Calibri"/>
            </a:endParaRPr>
          </a:p>
        </p:txBody>
      </p:sp>
      <p:sp>
        <p:nvSpPr>
          <p:cNvPr id="427" name="Google Shape;427;p23"/>
          <p:cNvSpPr txBox="1"/>
          <p:nvPr/>
        </p:nvSpPr>
        <p:spPr>
          <a:xfrm>
            <a:off x="6331241" y="290827"/>
            <a:ext cx="5608540" cy="1380605"/>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002060"/>
              </a:buClr>
              <a:buSzPts val="5500"/>
              <a:buFont typeface="Century Gothic"/>
              <a:buNone/>
            </a:pPr>
            <a:r>
              <a:rPr lang="en-US" sz="4500" dirty="0">
                <a:solidFill>
                  <a:srgbClr val="002060"/>
                </a:solidFill>
                <a:latin typeface="Century Gothic"/>
                <a:ea typeface="Century Gothic"/>
                <a:cs typeface="Century Gothic"/>
                <a:sym typeface="Century Gothic"/>
              </a:rPr>
              <a:t>CLUB REQUIREMENTS</a:t>
            </a:r>
            <a:endParaRPr sz="4500" dirty="0"/>
          </a:p>
        </p:txBody>
      </p:sp>
      <p:sp>
        <p:nvSpPr>
          <p:cNvPr id="428" name="Google Shape;428;p23"/>
          <p:cNvSpPr txBox="1"/>
          <p:nvPr/>
        </p:nvSpPr>
        <p:spPr>
          <a:xfrm>
            <a:off x="504991" y="543609"/>
            <a:ext cx="5199094" cy="58477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lt1"/>
                </a:solidFill>
                <a:latin typeface="Arial"/>
                <a:ea typeface="Arial"/>
                <a:cs typeface="Arial"/>
                <a:sym typeface="Arial"/>
              </a:rPr>
              <a:t>Clear communications platform. Once you sign up, we will communicate via: </a:t>
            </a:r>
          </a:p>
          <a:p>
            <a:pPr marL="342900" lvl="1" indent="-342900">
              <a:buClr>
                <a:schemeClr val="lt1"/>
              </a:buClr>
              <a:buSzPts val="2400"/>
              <a:buFont typeface="Arial" panose="020B0604020202020204" pitchFamily="34" charset="0"/>
              <a:buChar char="•"/>
            </a:pPr>
            <a:r>
              <a:rPr lang="en-US" sz="2200" dirty="0">
                <a:solidFill>
                  <a:schemeClr val="lt1"/>
                </a:solidFill>
              </a:rPr>
              <a:t>E</a:t>
            </a:r>
            <a:r>
              <a:rPr lang="en-US" sz="2200" dirty="0">
                <a:solidFill>
                  <a:schemeClr val="lt1"/>
                </a:solidFill>
                <a:latin typeface="Arial"/>
                <a:ea typeface="Arial"/>
                <a:cs typeface="Arial"/>
                <a:sym typeface="Arial"/>
              </a:rPr>
              <a:t>-mail</a:t>
            </a:r>
          </a:p>
          <a:p>
            <a:pPr marL="342900" lvl="3" indent="-342900">
              <a:buClr>
                <a:schemeClr val="lt1"/>
              </a:buClr>
              <a:buSzPts val="2400"/>
              <a:buFont typeface="Arial" panose="020B0604020202020204" pitchFamily="34" charset="0"/>
              <a:buChar char="•"/>
            </a:pPr>
            <a:r>
              <a:rPr lang="en-US" sz="2200" dirty="0">
                <a:solidFill>
                  <a:schemeClr val="lt1"/>
                </a:solidFill>
              </a:rPr>
              <a:t>S</a:t>
            </a:r>
            <a:r>
              <a:rPr lang="en-US" sz="2200" dirty="0">
                <a:solidFill>
                  <a:schemeClr val="lt1"/>
                </a:solidFill>
                <a:latin typeface="Arial"/>
                <a:ea typeface="Arial"/>
                <a:cs typeface="Arial"/>
                <a:sym typeface="Arial"/>
              </a:rPr>
              <a:t>ocial Media (@</a:t>
            </a:r>
            <a:r>
              <a:rPr lang="en-US" sz="2200" dirty="0" err="1">
                <a:solidFill>
                  <a:schemeClr val="lt1"/>
                </a:solidFill>
                <a:latin typeface="Arial"/>
                <a:ea typeface="Arial"/>
                <a:cs typeface="Arial"/>
                <a:sym typeface="Arial"/>
              </a:rPr>
              <a:t>bethelightclubmiami</a:t>
            </a:r>
            <a:r>
              <a:rPr lang="en-US" sz="2200" dirty="0">
                <a:solidFill>
                  <a:schemeClr val="lt1"/>
                </a:solidFill>
              </a:rPr>
              <a:t>, @</a:t>
            </a:r>
            <a:r>
              <a:rPr lang="en-US" sz="2200" dirty="0">
                <a:solidFill>
                  <a:schemeClr val="lt1"/>
                </a:solidFill>
                <a:latin typeface="Arial"/>
                <a:ea typeface="Arial"/>
                <a:cs typeface="Arial"/>
                <a:sym typeface="Arial"/>
              </a:rPr>
              <a:t>bethelight30_6)</a:t>
            </a:r>
          </a:p>
          <a:p>
            <a:pPr marL="342900" lvl="3" indent="-342900">
              <a:buClr>
                <a:schemeClr val="lt1"/>
              </a:buClr>
              <a:buSzPts val="2400"/>
              <a:buFont typeface="Arial" panose="020B0604020202020204" pitchFamily="34" charset="0"/>
              <a:buChar char="•"/>
            </a:pPr>
            <a:r>
              <a:rPr lang="en-US" sz="2200" dirty="0">
                <a:solidFill>
                  <a:schemeClr val="lt1"/>
                </a:solidFill>
                <a:latin typeface="Arial"/>
                <a:ea typeface="Arial"/>
                <a:cs typeface="Arial"/>
                <a:sym typeface="Arial"/>
              </a:rPr>
              <a:t>Text</a:t>
            </a:r>
          </a:p>
          <a:p>
            <a:pPr lvl="3">
              <a:buClr>
                <a:schemeClr val="lt1"/>
              </a:buClr>
              <a:buSzPts val="2400"/>
            </a:pPr>
            <a:endParaRPr sz="2200" dirty="0">
              <a:solidFill>
                <a:schemeClr val="lt1"/>
              </a:solidFill>
              <a:latin typeface="Arial"/>
              <a:ea typeface="Arial"/>
              <a:cs typeface="Arial"/>
              <a:sym typeface="Arial"/>
            </a:endParaRPr>
          </a:p>
          <a:p>
            <a:pPr marL="0" marR="0" lvl="0" indent="0" algn="l" rtl="0">
              <a:spcBef>
                <a:spcPts val="0"/>
              </a:spcBef>
              <a:spcAft>
                <a:spcPts val="0"/>
              </a:spcAft>
              <a:buNone/>
            </a:pPr>
            <a:r>
              <a:rPr lang="en-US" sz="2200" dirty="0">
                <a:solidFill>
                  <a:schemeClr val="lt1"/>
                </a:solidFill>
              </a:rPr>
              <a:t>We suggest</a:t>
            </a:r>
            <a:r>
              <a:rPr lang="en-US" sz="2200" dirty="0">
                <a:solidFill>
                  <a:schemeClr val="lt1"/>
                </a:solidFill>
                <a:latin typeface="Arial"/>
                <a:ea typeface="Arial"/>
                <a:cs typeface="Arial"/>
                <a:sym typeface="Arial"/>
              </a:rPr>
              <a:t> joining efforts with other clubs at your school for at least one service event.</a:t>
            </a:r>
            <a:endParaRPr sz="2200" dirty="0"/>
          </a:p>
          <a:p>
            <a:pPr marL="0" marR="0" lvl="0" indent="0" algn="l" rtl="0">
              <a:spcBef>
                <a:spcPts val="0"/>
              </a:spcBef>
              <a:spcAft>
                <a:spcPts val="0"/>
              </a:spcAft>
              <a:buNone/>
            </a:pPr>
            <a:endParaRPr sz="2200" dirty="0">
              <a:solidFill>
                <a:schemeClr val="lt1"/>
              </a:solidFill>
              <a:latin typeface="Arial"/>
              <a:ea typeface="Arial"/>
              <a:cs typeface="Arial"/>
              <a:sym typeface="Arial"/>
            </a:endParaRPr>
          </a:p>
          <a:p>
            <a:pPr marL="0" marR="0" lvl="0" indent="0" algn="l" rtl="0">
              <a:spcBef>
                <a:spcPts val="0"/>
              </a:spcBef>
              <a:spcAft>
                <a:spcPts val="0"/>
              </a:spcAft>
              <a:buNone/>
            </a:pPr>
            <a:r>
              <a:rPr lang="en-US" sz="2200" dirty="0">
                <a:solidFill>
                  <a:schemeClr val="lt1"/>
                </a:solidFill>
                <a:latin typeface="Arial"/>
                <a:ea typeface="Arial"/>
                <a:cs typeface="Arial"/>
                <a:sym typeface="Arial"/>
              </a:rPr>
              <a:t>Meetings:</a:t>
            </a:r>
            <a:endParaRPr sz="2200" dirty="0"/>
          </a:p>
          <a:p>
            <a:pPr marL="342900" marR="0" lvl="0" indent="-342900" algn="l" rtl="0">
              <a:spcBef>
                <a:spcPts val="0"/>
              </a:spcBef>
              <a:spcAft>
                <a:spcPts val="0"/>
              </a:spcAft>
              <a:buClr>
                <a:schemeClr val="lt1"/>
              </a:buClr>
              <a:buSzPts val="2400"/>
              <a:buFont typeface="Arial"/>
              <a:buChar char="-"/>
            </a:pPr>
            <a:r>
              <a:rPr lang="en-US" sz="2200" dirty="0">
                <a:solidFill>
                  <a:schemeClr val="lt1"/>
                </a:solidFill>
                <a:latin typeface="Arial"/>
                <a:ea typeface="Arial"/>
                <a:cs typeface="Arial"/>
                <a:sym typeface="Arial"/>
              </a:rPr>
              <a:t>If your school has a club leader or liaison, we suggest meeting once a quarter to stay engaged and up to date with the club’s calendar and upcoming events.</a:t>
            </a:r>
          </a:p>
        </p:txBody>
      </p:sp>
      <p:sp>
        <p:nvSpPr>
          <p:cNvPr id="429" name="Google Shape;429;p23"/>
          <p:cNvSpPr/>
          <p:nvPr/>
        </p:nvSpPr>
        <p:spPr>
          <a:xfrm rot="-1800000">
            <a:off x="273410" y="643635"/>
            <a:ext cx="196357"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0" name="Google Shape;430;p23"/>
          <p:cNvSpPr/>
          <p:nvPr/>
        </p:nvSpPr>
        <p:spPr>
          <a:xfrm rot="-1800000">
            <a:off x="282111" y="3009298"/>
            <a:ext cx="196357"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1" name="Google Shape;431;p23"/>
          <p:cNvSpPr/>
          <p:nvPr/>
        </p:nvSpPr>
        <p:spPr>
          <a:xfrm rot="-1800000">
            <a:off x="276536" y="4318535"/>
            <a:ext cx="196357"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32" name="Google Shape;432;p23"/>
          <p:cNvPicPr preferRelativeResize="0"/>
          <p:nvPr/>
        </p:nvPicPr>
        <p:blipFill rotWithShape="1">
          <a:blip r:embed="rId3">
            <a:alphaModFix/>
          </a:blip>
          <a:srcRect t="27688" b="13992"/>
          <a:stretch/>
        </p:blipFill>
        <p:spPr>
          <a:xfrm>
            <a:off x="7031149" y="2928482"/>
            <a:ext cx="4208723" cy="2958630"/>
          </a:xfrm>
          <a:prstGeom prst="rect">
            <a:avLst/>
          </a:prstGeom>
          <a:noFill/>
          <a:ln>
            <a:noFill/>
          </a:ln>
        </p:spPr>
      </p:pic>
      <p:pic>
        <p:nvPicPr>
          <p:cNvPr id="433" name="Google Shape;433;p23"/>
          <p:cNvPicPr preferRelativeResize="0"/>
          <p:nvPr/>
        </p:nvPicPr>
        <p:blipFill rotWithShape="1">
          <a:blip r:embed="rId4">
            <a:alphaModFix/>
          </a:blip>
          <a:srcRect/>
          <a:stretch/>
        </p:blipFill>
        <p:spPr>
          <a:xfrm>
            <a:off x="10940153" y="6027294"/>
            <a:ext cx="1193972" cy="795981"/>
          </a:xfrm>
          <a:prstGeom prst="rect">
            <a:avLst/>
          </a:prstGeom>
          <a:noFill/>
          <a:ln>
            <a:noFill/>
          </a:ln>
        </p:spPr>
      </p:pic>
      <p:pic>
        <p:nvPicPr>
          <p:cNvPr id="434" name="Google Shape;434;p23"/>
          <p:cNvPicPr preferRelativeResize="0"/>
          <p:nvPr/>
        </p:nvPicPr>
        <p:blipFill rotWithShape="1">
          <a:blip r:embed="rId5">
            <a:alphaModFix/>
          </a:blip>
          <a:srcRect l="7244" r="7002" b="88393"/>
          <a:stretch/>
        </p:blipFill>
        <p:spPr>
          <a:xfrm>
            <a:off x="6206745" y="6425284"/>
            <a:ext cx="1570347" cy="2643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24"/>
          <p:cNvSpPr/>
          <p:nvPr/>
        </p:nvSpPr>
        <p:spPr>
          <a:xfrm>
            <a:off x="0" y="2781784"/>
            <a:ext cx="12192000" cy="99102"/>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440" name="Google Shape;440;p24"/>
          <p:cNvSpPr txBox="1"/>
          <p:nvPr/>
        </p:nvSpPr>
        <p:spPr>
          <a:xfrm>
            <a:off x="2656596" y="282115"/>
            <a:ext cx="6878807" cy="1526630"/>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201F4B"/>
              </a:buClr>
              <a:buSzPts val="6000"/>
              <a:buFont typeface="Century Gothic"/>
              <a:buNone/>
            </a:pPr>
            <a:r>
              <a:rPr lang="en-US" sz="4500" dirty="0">
                <a:solidFill>
                  <a:srgbClr val="201F4B"/>
                </a:solidFill>
                <a:latin typeface="Century Gothic"/>
                <a:ea typeface="Century Gothic"/>
                <a:cs typeface="Century Gothic"/>
                <a:sym typeface="Century Gothic"/>
              </a:rPr>
              <a:t>MEMBERSHIP REQUIREMENTS</a:t>
            </a:r>
            <a:endParaRPr sz="4500" dirty="0"/>
          </a:p>
        </p:txBody>
      </p:sp>
      <p:sp>
        <p:nvSpPr>
          <p:cNvPr id="441" name="Google Shape;441;p24"/>
          <p:cNvSpPr txBox="1"/>
          <p:nvPr/>
        </p:nvSpPr>
        <p:spPr>
          <a:xfrm>
            <a:off x="3685719" y="3191038"/>
            <a:ext cx="236673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201F4B"/>
                </a:solidFill>
                <a:latin typeface="Arial"/>
                <a:ea typeface="Arial"/>
                <a:cs typeface="Arial"/>
                <a:sym typeface="Arial"/>
              </a:rPr>
              <a:t>Attend BTL Club Service </a:t>
            </a:r>
            <a:r>
              <a:rPr lang="en-US" sz="2000" b="1" dirty="0" err="1">
                <a:solidFill>
                  <a:srgbClr val="201F4B"/>
                </a:solidFill>
                <a:latin typeface="Arial"/>
                <a:ea typeface="Arial"/>
                <a:cs typeface="Arial"/>
                <a:sym typeface="Arial"/>
              </a:rPr>
              <a:t>Opps</a:t>
            </a:r>
            <a:r>
              <a:rPr lang="en-US" sz="2000" b="1" dirty="0">
                <a:solidFill>
                  <a:srgbClr val="201F4B"/>
                </a:solidFill>
                <a:latin typeface="Arial"/>
                <a:ea typeface="Arial"/>
                <a:cs typeface="Arial"/>
                <a:sym typeface="Arial"/>
              </a:rPr>
              <a:t>.</a:t>
            </a:r>
            <a:endParaRPr dirty="0"/>
          </a:p>
        </p:txBody>
      </p:sp>
      <p:sp>
        <p:nvSpPr>
          <p:cNvPr id="442" name="Google Shape;442;p24"/>
          <p:cNvSpPr txBox="1"/>
          <p:nvPr/>
        </p:nvSpPr>
        <p:spPr>
          <a:xfrm>
            <a:off x="605345" y="3189918"/>
            <a:ext cx="267841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201F4B"/>
                </a:solidFill>
                <a:latin typeface="Arial"/>
                <a:ea typeface="Arial"/>
                <a:cs typeface="Arial"/>
                <a:sym typeface="Arial"/>
              </a:rPr>
              <a:t>$10 membership fee</a:t>
            </a:r>
            <a:endParaRPr dirty="0"/>
          </a:p>
        </p:txBody>
      </p:sp>
      <p:sp>
        <p:nvSpPr>
          <p:cNvPr id="443" name="Google Shape;443;p24"/>
          <p:cNvSpPr txBox="1"/>
          <p:nvPr/>
        </p:nvSpPr>
        <p:spPr>
          <a:xfrm>
            <a:off x="6651044" y="3191038"/>
            <a:ext cx="222041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201F4B"/>
                </a:solidFill>
                <a:latin typeface="Arial"/>
                <a:ea typeface="Arial"/>
                <a:cs typeface="Arial"/>
                <a:sym typeface="Arial"/>
              </a:rPr>
              <a:t>Be an advocate for the BTL Club</a:t>
            </a:r>
            <a:endParaRPr dirty="0"/>
          </a:p>
        </p:txBody>
      </p:sp>
      <p:sp>
        <p:nvSpPr>
          <p:cNvPr id="445" name="Google Shape;445;p24"/>
          <p:cNvSpPr txBox="1"/>
          <p:nvPr/>
        </p:nvSpPr>
        <p:spPr>
          <a:xfrm>
            <a:off x="9330349" y="3189918"/>
            <a:ext cx="218114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rgbClr val="201F4B"/>
                </a:solidFill>
                <a:latin typeface="Arial"/>
                <a:ea typeface="Arial"/>
                <a:cs typeface="Arial"/>
                <a:sym typeface="Arial"/>
              </a:rPr>
              <a:t>Stay up to date</a:t>
            </a:r>
            <a:endParaRPr dirty="0"/>
          </a:p>
        </p:txBody>
      </p:sp>
      <p:sp>
        <p:nvSpPr>
          <p:cNvPr id="446" name="Google Shape;446;p24"/>
          <p:cNvSpPr txBox="1"/>
          <p:nvPr/>
        </p:nvSpPr>
        <p:spPr>
          <a:xfrm>
            <a:off x="3860551" y="3853925"/>
            <a:ext cx="191850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201F4B"/>
                </a:solidFill>
                <a:latin typeface="Arial"/>
                <a:ea typeface="Arial"/>
                <a:cs typeface="Arial"/>
                <a:sym typeface="Arial"/>
              </a:rPr>
              <a:t>Opportunities available on weekdays and weekends</a:t>
            </a:r>
            <a:endParaRPr dirty="0"/>
          </a:p>
        </p:txBody>
      </p:sp>
      <p:sp>
        <p:nvSpPr>
          <p:cNvPr id="447" name="Google Shape;447;p24"/>
          <p:cNvSpPr txBox="1"/>
          <p:nvPr/>
        </p:nvSpPr>
        <p:spPr>
          <a:xfrm>
            <a:off x="9149071" y="3544981"/>
            <a:ext cx="2543695" cy="2031285"/>
          </a:xfrm>
          <a:prstGeom prst="rect">
            <a:avLst/>
          </a:prstGeom>
          <a:noFill/>
          <a:ln>
            <a:noFill/>
          </a:ln>
        </p:spPr>
        <p:txBody>
          <a:bodyPr spcFirstLastPara="1" wrap="square" lIns="91425" tIns="45700" rIns="91425" bIns="45700" anchor="t" anchorCtr="0">
            <a:spAutoFit/>
          </a:bodyPr>
          <a:lstStyle/>
          <a:p>
            <a:pPr marR="0" lvl="0" algn="ctr" rtl="0">
              <a:spcBef>
                <a:spcPts val="0"/>
              </a:spcBef>
              <a:spcAft>
                <a:spcPts val="0"/>
              </a:spcAft>
            </a:pPr>
            <a:r>
              <a:rPr lang="en-US" sz="1800" dirty="0">
                <a:solidFill>
                  <a:srgbClr val="201F4B"/>
                </a:solidFill>
                <a:latin typeface="Arial"/>
                <a:ea typeface="Arial"/>
                <a:cs typeface="Arial"/>
                <a:sym typeface="Arial"/>
              </a:rPr>
              <a:t>-Attend meetings</a:t>
            </a:r>
          </a:p>
          <a:p>
            <a:pPr marR="0" lvl="0" algn="ctr" rtl="0">
              <a:spcBef>
                <a:spcPts val="0"/>
              </a:spcBef>
              <a:spcAft>
                <a:spcPts val="0"/>
              </a:spcAft>
            </a:pPr>
            <a:r>
              <a:rPr lang="en-US" sz="1800" dirty="0">
                <a:solidFill>
                  <a:srgbClr val="201F4B"/>
                </a:solidFill>
              </a:rPr>
              <a:t>=F</a:t>
            </a:r>
            <a:r>
              <a:rPr lang="en-US" sz="1800" dirty="0">
                <a:solidFill>
                  <a:srgbClr val="201F4B"/>
                </a:solidFill>
                <a:latin typeface="Arial"/>
                <a:ea typeface="Arial"/>
                <a:cs typeface="Arial"/>
                <a:sym typeface="Arial"/>
              </a:rPr>
              <a:t>ollow us on </a:t>
            </a:r>
          </a:p>
          <a:p>
            <a:pPr marR="0" lvl="0" algn="ctr" rtl="0">
              <a:spcBef>
                <a:spcPts val="0"/>
              </a:spcBef>
              <a:spcAft>
                <a:spcPts val="0"/>
              </a:spcAft>
            </a:pPr>
            <a:r>
              <a:rPr lang="en-US" sz="1800" dirty="0">
                <a:solidFill>
                  <a:srgbClr val="201F4B"/>
                </a:solidFill>
                <a:latin typeface="Arial"/>
                <a:ea typeface="Arial"/>
                <a:cs typeface="Arial"/>
                <a:sym typeface="Arial"/>
              </a:rPr>
              <a:t>social media</a:t>
            </a:r>
          </a:p>
          <a:p>
            <a:pPr marR="0" lvl="0" algn="ctr" rtl="0">
              <a:spcBef>
                <a:spcPts val="0"/>
              </a:spcBef>
              <a:spcAft>
                <a:spcPts val="0"/>
              </a:spcAft>
            </a:pPr>
            <a:r>
              <a:rPr lang="en-US" sz="1800" dirty="0">
                <a:solidFill>
                  <a:srgbClr val="201F4B"/>
                </a:solidFill>
              </a:rPr>
              <a:t>-B</a:t>
            </a:r>
            <a:r>
              <a:rPr lang="en-US" sz="1800" dirty="0">
                <a:solidFill>
                  <a:srgbClr val="201F4B"/>
                </a:solidFill>
                <a:latin typeface="Arial"/>
                <a:ea typeface="Arial"/>
                <a:cs typeface="Arial"/>
                <a:sym typeface="Arial"/>
              </a:rPr>
              <a:t>e on the look out for emails and texts</a:t>
            </a:r>
          </a:p>
          <a:p>
            <a:pPr marR="0" lvl="0" algn="ctr" rtl="0">
              <a:spcBef>
                <a:spcPts val="0"/>
              </a:spcBef>
              <a:spcAft>
                <a:spcPts val="0"/>
              </a:spcAft>
            </a:pPr>
            <a:r>
              <a:rPr lang="en-US" sz="1800" dirty="0">
                <a:solidFill>
                  <a:srgbClr val="201F4B"/>
                </a:solidFill>
              </a:rPr>
              <a:t>-V</a:t>
            </a:r>
            <a:r>
              <a:rPr lang="en-US" sz="1800" dirty="0">
                <a:solidFill>
                  <a:srgbClr val="201F4B"/>
                </a:solidFill>
                <a:latin typeface="Arial"/>
                <a:ea typeface="Arial"/>
                <a:cs typeface="Arial"/>
                <a:sym typeface="Arial"/>
              </a:rPr>
              <a:t>isit our website periodically </a:t>
            </a:r>
            <a:endParaRPr dirty="0"/>
          </a:p>
        </p:txBody>
      </p:sp>
      <p:sp>
        <p:nvSpPr>
          <p:cNvPr id="448" name="Google Shape;448;p24"/>
          <p:cNvSpPr/>
          <p:nvPr/>
        </p:nvSpPr>
        <p:spPr>
          <a:xfrm rot="-3600000">
            <a:off x="1841007" y="2860633"/>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9" name="Google Shape;449;p24"/>
          <p:cNvSpPr/>
          <p:nvPr/>
        </p:nvSpPr>
        <p:spPr>
          <a:xfrm rot="-3600000">
            <a:off x="4829484" y="2861036"/>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0" name="Google Shape;450;p24"/>
          <p:cNvSpPr/>
          <p:nvPr/>
        </p:nvSpPr>
        <p:spPr>
          <a:xfrm rot="-3600000">
            <a:off x="7597454" y="2860633"/>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1" name="Google Shape;451;p24"/>
          <p:cNvSpPr/>
          <p:nvPr/>
        </p:nvSpPr>
        <p:spPr>
          <a:xfrm rot="-3600000">
            <a:off x="10313649" y="2860632"/>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3" name="Google Shape;453;p24"/>
          <p:cNvSpPr txBox="1"/>
          <p:nvPr/>
        </p:nvSpPr>
        <p:spPr>
          <a:xfrm>
            <a:off x="1815476" y="2119524"/>
            <a:ext cx="294125"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dirty="0">
                <a:solidFill>
                  <a:srgbClr val="201F4B"/>
                </a:solidFill>
                <a:latin typeface="Arial"/>
                <a:ea typeface="Arial"/>
                <a:cs typeface="Arial"/>
                <a:sym typeface="Arial"/>
              </a:rPr>
              <a:t>1</a:t>
            </a:r>
            <a:endParaRPr sz="4800" dirty="0">
              <a:solidFill>
                <a:srgbClr val="201F4B"/>
              </a:solidFill>
              <a:latin typeface="Calibri"/>
              <a:ea typeface="Calibri"/>
              <a:cs typeface="Calibri"/>
              <a:sym typeface="Calibri"/>
            </a:endParaRPr>
          </a:p>
        </p:txBody>
      </p:sp>
      <p:sp>
        <p:nvSpPr>
          <p:cNvPr id="454" name="Google Shape;454;p24"/>
          <p:cNvSpPr txBox="1"/>
          <p:nvPr/>
        </p:nvSpPr>
        <p:spPr>
          <a:xfrm>
            <a:off x="4819802" y="2096764"/>
            <a:ext cx="289881"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dirty="0">
                <a:solidFill>
                  <a:srgbClr val="201F4B"/>
                </a:solidFill>
                <a:latin typeface="Calibri"/>
                <a:ea typeface="Calibri"/>
                <a:cs typeface="Calibri"/>
                <a:sym typeface="Calibri"/>
              </a:rPr>
              <a:t>2</a:t>
            </a:r>
            <a:endParaRPr dirty="0"/>
          </a:p>
        </p:txBody>
      </p:sp>
      <p:sp>
        <p:nvSpPr>
          <p:cNvPr id="455" name="Google Shape;455;p24"/>
          <p:cNvSpPr txBox="1"/>
          <p:nvPr/>
        </p:nvSpPr>
        <p:spPr>
          <a:xfrm>
            <a:off x="7571923" y="2118897"/>
            <a:ext cx="289881"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dirty="0">
                <a:solidFill>
                  <a:srgbClr val="201F4B"/>
                </a:solidFill>
                <a:latin typeface="Calibri"/>
                <a:ea typeface="Calibri"/>
                <a:cs typeface="Calibri"/>
                <a:sym typeface="Calibri"/>
              </a:rPr>
              <a:t>3</a:t>
            </a:r>
            <a:endParaRPr dirty="0"/>
          </a:p>
        </p:txBody>
      </p:sp>
      <p:sp>
        <p:nvSpPr>
          <p:cNvPr id="456" name="Google Shape;456;p24"/>
          <p:cNvSpPr txBox="1"/>
          <p:nvPr/>
        </p:nvSpPr>
        <p:spPr>
          <a:xfrm>
            <a:off x="10288118" y="2118897"/>
            <a:ext cx="289881"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dirty="0">
                <a:solidFill>
                  <a:srgbClr val="201F4B"/>
                </a:solidFill>
                <a:latin typeface="Calibri"/>
                <a:ea typeface="Calibri"/>
                <a:cs typeface="Calibri"/>
                <a:sym typeface="Calibri"/>
              </a:rPr>
              <a:t>4</a:t>
            </a:r>
            <a:endParaRPr dirty="0"/>
          </a:p>
        </p:txBody>
      </p:sp>
      <p:sp>
        <p:nvSpPr>
          <p:cNvPr id="458" name="Google Shape;458;p24"/>
          <p:cNvSpPr txBox="1"/>
          <p:nvPr/>
        </p:nvSpPr>
        <p:spPr>
          <a:xfrm>
            <a:off x="958468" y="3519463"/>
            <a:ext cx="1972165"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201F4B"/>
                </a:solidFill>
                <a:latin typeface="Arial"/>
                <a:ea typeface="Arial"/>
                <a:cs typeface="Arial"/>
                <a:sym typeface="Arial"/>
              </a:rPr>
              <a:t>Covers the cost of Club member fees for events</a:t>
            </a:r>
            <a:endParaRPr dirty="0"/>
          </a:p>
        </p:txBody>
      </p:sp>
      <p:sp>
        <p:nvSpPr>
          <p:cNvPr id="460" name="Google Shape;460;p24"/>
          <p:cNvSpPr txBox="1"/>
          <p:nvPr/>
        </p:nvSpPr>
        <p:spPr>
          <a:xfrm>
            <a:off x="6699525" y="3853925"/>
            <a:ext cx="2123449"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201F4B"/>
                </a:solidFill>
                <a:latin typeface="Arial"/>
                <a:ea typeface="Arial"/>
                <a:cs typeface="Arial"/>
                <a:sym typeface="Arial"/>
              </a:rPr>
              <a:t>Within school &amp;</a:t>
            </a:r>
            <a:endParaRPr dirty="0"/>
          </a:p>
          <a:p>
            <a:pPr marL="0" marR="0" lvl="0" indent="0" algn="ctr" rtl="0">
              <a:spcBef>
                <a:spcPts val="0"/>
              </a:spcBef>
              <a:spcAft>
                <a:spcPts val="0"/>
              </a:spcAft>
              <a:buNone/>
            </a:pPr>
            <a:r>
              <a:rPr lang="en-US" sz="1800" dirty="0">
                <a:solidFill>
                  <a:srgbClr val="201F4B"/>
                </a:solidFill>
                <a:latin typeface="Arial"/>
                <a:ea typeface="Arial"/>
                <a:cs typeface="Arial"/>
                <a:sym typeface="Arial"/>
              </a:rPr>
              <a:t>outside of school extracurricular activities</a:t>
            </a:r>
            <a:endParaRPr dirty="0"/>
          </a:p>
        </p:txBody>
      </p:sp>
      <p:pic>
        <p:nvPicPr>
          <p:cNvPr id="461" name="Google Shape;461;p24"/>
          <p:cNvPicPr preferRelativeResize="0"/>
          <p:nvPr/>
        </p:nvPicPr>
        <p:blipFill rotWithShape="1">
          <a:blip r:embed="rId3">
            <a:alphaModFix/>
          </a:blip>
          <a:srcRect/>
          <a:stretch/>
        </p:blipFill>
        <p:spPr>
          <a:xfrm>
            <a:off x="10940153" y="6027294"/>
            <a:ext cx="1193972" cy="795981"/>
          </a:xfrm>
          <a:prstGeom prst="rect">
            <a:avLst/>
          </a:prstGeom>
          <a:noFill/>
          <a:ln>
            <a:noFill/>
          </a:ln>
        </p:spPr>
      </p:pic>
      <p:pic>
        <p:nvPicPr>
          <p:cNvPr id="462" name="Google Shape;462;p24"/>
          <p:cNvPicPr preferRelativeResize="0"/>
          <p:nvPr/>
        </p:nvPicPr>
        <p:blipFill rotWithShape="1">
          <a:blip r:embed="rId4">
            <a:alphaModFix/>
          </a:blip>
          <a:srcRect l="7244" r="7002" b="88393"/>
          <a:stretch/>
        </p:blipFill>
        <p:spPr>
          <a:xfrm>
            <a:off x="57875" y="6425284"/>
            <a:ext cx="1570347" cy="26431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25"/>
          <p:cNvSpPr/>
          <p:nvPr/>
        </p:nvSpPr>
        <p:spPr>
          <a:xfrm>
            <a:off x="6096000" y="3983"/>
            <a:ext cx="6096000" cy="6858000"/>
          </a:xfrm>
          <a:prstGeom prst="rect">
            <a:avLst/>
          </a:prstGeom>
          <a:solidFill>
            <a:srgbClr val="201F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468" name="Google Shape;468;p25"/>
          <p:cNvSpPr txBox="1"/>
          <p:nvPr/>
        </p:nvSpPr>
        <p:spPr>
          <a:xfrm>
            <a:off x="6385111" y="1769189"/>
            <a:ext cx="3746860" cy="276999"/>
          </a:xfrm>
          <a:prstGeom prst="rect">
            <a:avLst/>
          </a:prstGeom>
          <a:noFill/>
          <a:ln>
            <a:noFill/>
          </a:ln>
        </p:spPr>
        <p:txBody>
          <a:bodyPr spcFirstLastPara="1" wrap="square" lIns="91425" tIns="45700" rIns="91425" bIns="45700" anchor="t" anchorCtr="0">
            <a:spAutoFit/>
          </a:bodyPr>
          <a:lstStyle/>
          <a:p>
            <a:pPr marL="171450" marR="0" lvl="0" indent="-95250" algn="l" rtl="0">
              <a:spcBef>
                <a:spcPts val="0"/>
              </a:spcBef>
              <a:spcAft>
                <a:spcPts val="0"/>
              </a:spcAft>
              <a:buClr>
                <a:schemeClr val="dk1"/>
              </a:buClr>
              <a:buSzPts val="1200"/>
              <a:buFont typeface="Arial"/>
              <a:buNone/>
            </a:pPr>
            <a:endParaRPr sz="1200" b="1">
              <a:solidFill>
                <a:schemeClr val="lt1"/>
              </a:solidFill>
              <a:latin typeface="Lato"/>
              <a:ea typeface="Lato"/>
              <a:cs typeface="Lato"/>
              <a:sym typeface="Lato"/>
            </a:endParaRPr>
          </a:p>
        </p:txBody>
      </p:sp>
      <p:sp>
        <p:nvSpPr>
          <p:cNvPr id="469" name="Google Shape;469;p25"/>
          <p:cNvSpPr txBox="1"/>
          <p:nvPr/>
        </p:nvSpPr>
        <p:spPr>
          <a:xfrm>
            <a:off x="6312374" y="163367"/>
            <a:ext cx="5663251" cy="1876927"/>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6000"/>
              <a:buFont typeface="Century Gothic"/>
              <a:buNone/>
            </a:pPr>
            <a:r>
              <a:rPr lang="en-US" sz="4500" dirty="0">
                <a:solidFill>
                  <a:schemeClr val="lt1"/>
                </a:solidFill>
                <a:latin typeface="Century Gothic"/>
                <a:ea typeface="Century Gothic"/>
                <a:cs typeface="Century Gothic"/>
                <a:sym typeface="Century Gothic"/>
              </a:rPr>
              <a:t>MEMBERSHIP </a:t>
            </a:r>
            <a:endParaRPr sz="4500" dirty="0"/>
          </a:p>
          <a:p>
            <a:pPr marL="0" marR="0" lvl="0" indent="0" algn="ctr" rtl="0">
              <a:lnSpc>
                <a:spcPct val="90000"/>
              </a:lnSpc>
              <a:spcBef>
                <a:spcPts val="0"/>
              </a:spcBef>
              <a:spcAft>
                <a:spcPts val="0"/>
              </a:spcAft>
              <a:buClr>
                <a:schemeClr val="lt1"/>
              </a:buClr>
              <a:buSzPts val="6000"/>
              <a:buFont typeface="Century Gothic"/>
              <a:buNone/>
            </a:pPr>
            <a:r>
              <a:rPr lang="en-US" sz="4500" dirty="0">
                <a:solidFill>
                  <a:schemeClr val="lt1"/>
                </a:solidFill>
                <a:latin typeface="Century Gothic"/>
                <a:ea typeface="Century Gothic"/>
                <a:cs typeface="Century Gothic"/>
                <a:sym typeface="Century Gothic"/>
              </a:rPr>
              <a:t>REQUIREMENTS</a:t>
            </a:r>
            <a:endParaRPr sz="4500" dirty="0"/>
          </a:p>
        </p:txBody>
      </p:sp>
      <p:sp>
        <p:nvSpPr>
          <p:cNvPr id="470" name="Google Shape;470;p25"/>
          <p:cNvSpPr txBox="1"/>
          <p:nvPr/>
        </p:nvSpPr>
        <p:spPr>
          <a:xfrm>
            <a:off x="6592149" y="2040294"/>
            <a:ext cx="5329254" cy="41549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lt1"/>
                </a:solidFill>
                <a:latin typeface="Arial"/>
                <a:ea typeface="Arial"/>
                <a:cs typeface="Arial"/>
                <a:sym typeface="Arial"/>
              </a:rPr>
              <a:t>Select a service activity that interests you during a time that best fits your schedule. </a:t>
            </a:r>
            <a:endParaRPr sz="2200" dirty="0"/>
          </a:p>
          <a:p>
            <a:pPr marL="285750" marR="0" lvl="0" indent="-133350" algn="l" rtl="0">
              <a:spcBef>
                <a:spcPts val="0"/>
              </a:spcBef>
              <a:spcAft>
                <a:spcPts val="0"/>
              </a:spcAft>
              <a:buClr>
                <a:schemeClr val="dk1"/>
              </a:buClr>
              <a:buSzPts val="2400"/>
              <a:buFont typeface="Arial"/>
              <a:buNone/>
            </a:pPr>
            <a:endParaRPr sz="2200" dirty="0">
              <a:solidFill>
                <a:schemeClr val="lt1"/>
              </a:solidFill>
              <a:latin typeface="Arial"/>
              <a:ea typeface="Arial"/>
              <a:cs typeface="Arial"/>
              <a:sym typeface="Arial"/>
            </a:endParaRPr>
          </a:p>
          <a:p>
            <a:pPr marL="0" marR="0" lvl="0" indent="0" algn="l" rtl="0">
              <a:spcBef>
                <a:spcPts val="0"/>
              </a:spcBef>
              <a:spcAft>
                <a:spcPts val="0"/>
              </a:spcAft>
              <a:buNone/>
            </a:pPr>
            <a:r>
              <a:rPr lang="en-US" sz="2200" dirty="0">
                <a:solidFill>
                  <a:schemeClr val="lt1"/>
                </a:solidFill>
                <a:latin typeface="Arial"/>
                <a:ea typeface="Arial"/>
                <a:cs typeface="Arial"/>
                <a:sym typeface="Arial"/>
              </a:rPr>
              <a:t>Sign Club waiver</a:t>
            </a:r>
            <a:endParaRPr sz="2200" dirty="0"/>
          </a:p>
          <a:p>
            <a:pPr marL="0" marR="0" lvl="0" indent="0" algn="l" rtl="0">
              <a:spcBef>
                <a:spcPts val="0"/>
              </a:spcBef>
              <a:spcAft>
                <a:spcPts val="0"/>
              </a:spcAft>
              <a:buNone/>
            </a:pPr>
            <a:endParaRPr sz="2200" dirty="0">
              <a:solidFill>
                <a:schemeClr val="lt1"/>
              </a:solidFill>
              <a:latin typeface="Arial"/>
              <a:ea typeface="Arial"/>
              <a:cs typeface="Arial"/>
              <a:sym typeface="Arial"/>
            </a:endParaRPr>
          </a:p>
          <a:p>
            <a:pPr marL="0" marR="0" lvl="0" indent="0" algn="l" rtl="0">
              <a:spcBef>
                <a:spcPts val="0"/>
              </a:spcBef>
              <a:spcAft>
                <a:spcPts val="0"/>
              </a:spcAft>
              <a:buNone/>
            </a:pPr>
            <a:r>
              <a:rPr lang="en-US" sz="2200" dirty="0">
                <a:solidFill>
                  <a:schemeClr val="lt1"/>
                </a:solidFill>
                <a:latin typeface="Arial"/>
                <a:ea typeface="Arial"/>
                <a:cs typeface="Arial"/>
                <a:sym typeface="Arial"/>
              </a:rPr>
              <a:t>Minimum participation requirement </a:t>
            </a:r>
            <a:endParaRPr sz="2200" dirty="0"/>
          </a:p>
          <a:p>
            <a:pPr marL="0" marR="0" lvl="0" indent="0" algn="l" rtl="0">
              <a:spcBef>
                <a:spcPts val="0"/>
              </a:spcBef>
              <a:spcAft>
                <a:spcPts val="0"/>
              </a:spcAft>
              <a:buNone/>
            </a:pPr>
            <a:r>
              <a:rPr lang="en-US" sz="2200" dirty="0">
                <a:solidFill>
                  <a:schemeClr val="lt1"/>
                </a:solidFill>
                <a:latin typeface="Arial"/>
                <a:ea typeface="Arial"/>
                <a:cs typeface="Arial"/>
                <a:sym typeface="Arial"/>
              </a:rPr>
              <a:t>10 service hours per school year </a:t>
            </a:r>
            <a:endParaRPr sz="2200" dirty="0"/>
          </a:p>
          <a:p>
            <a:pPr marL="742950" marR="0" lvl="1" indent="-285750" algn="l" rtl="0">
              <a:spcBef>
                <a:spcPts val="0"/>
              </a:spcBef>
              <a:spcAft>
                <a:spcPts val="0"/>
              </a:spcAft>
              <a:buClr>
                <a:schemeClr val="lt1"/>
              </a:buClr>
              <a:buSzPts val="2400"/>
              <a:buFont typeface="Arial"/>
              <a:buChar char="•"/>
            </a:pPr>
            <a:r>
              <a:rPr lang="en-US" sz="2200" b="0" i="0" u="none" strike="noStrike" cap="none" dirty="0">
                <a:solidFill>
                  <a:schemeClr val="lt1"/>
                </a:solidFill>
                <a:latin typeface="Arial"/>
                <a:ea typeface="Arial"/>
                <a:cs typeface="Arial"/>
                <a:sym typeface="Arial"/>
              </a:rPr>
              <a:t>5 indirect service hours </a:t>
            </a:r>
            <a:endParaRPr sz="2200" dirty="0"/>
          </a:p>
          <a:p>
            <a:pPr marL="742950" marR="0" lvl="1" indent="-285750" algn="l" rtl="0">
              <a:spcBef>
                <a:spcPts val="0"/>
              </a:spcBef>
              <a:spcAft>
                <a:spcPts val="0"/>
              </a:spcAft>
              <a:buClr>
                <a:schemeClr val="lt1"/>
              </a:buClr>
              <a:buSzPts val="2400"/>
              <a:buFont typeface="Arial"/>
              <a:buChar char="•"/>
            </a:pPr>
            <a:r>
              <a:rPr lang="en-US" sz="2200" b="0" i="0" u="none" strike="noStrike" cap="none" dirty="0">
                <a:solidFill>
                  <a:schemeClr val="lt1"/>
                </a:solidFill>
                <a:latin typeface="Arial"/>
                <a:ea typeface="Arial"/>
                <a:cs typeface="Arial"/>
                <a:sym typeface="Arial"/>
              </a:rPr>
              <a:t>5 direct service hours </a:t>
            </a:r>
            <a:endParaRPr sz="2200" dirty="0"/>
          </a:p>
          <a:p>
            <a:pPr marL="742950" marR="0" lvl="1" indent="-133350" algn="l" rtl="0">
              <a:spcBef>
                <a:spcPts val="0"/>
              </a:spcBef>
              <a:spcAft>
                <a:spcPts val="0"/>
              </a:spcAft>
              <a:buClr>
                <a:schemeClr val="dk1"/>
              </a:buClr>
              <a:buSzPts val="2400"/>
              <a:buFont typeface="Arial"/>
              <a:buNone/>
            </a:pPr>
            <a:endParaRPr sz="2200" b="0" i="0" u="none" strike="noStrike" cap="none" dirty="0">
              <a:solidFill>
                <a:schemeClr val="lt1"/>
              </a:solidFill>
              <a:latin typeface="Arial"/>
              <a:ea typeface="Arial"/>
              <a:cs typeface="Arial"/>
              <a:sym typeface="Arial"/>
            </a:endParaRPr>
          </a:p>
          <a:p>
            <a:pPr marL="0" marR="0" lvl="0" indent="0" algn="l" rtl="0">
              <a:spcBef>
                <a:spcPts val="0"/>
              </a:spcBef>
              <a:spcAft>
                <a:spcPts val="0"/>
              </a:spcAft>
              <a:buNone/>
            </a:pPr>
            <a:r>
              <a:rPr lang="en-US" sz="2200" dirty="0">
                <a:solidFill>
                  <a:schemeClr val="lt1"/>
                </a:solidFill>
                <a:latin typeface="Arial"/>
                <a:ea typeface="Arial"/>
                <a:cs typeface="Arial"/>
                <a:sym typeface="Arial"/>
              </a:rPr>
              <a:t>Members cannot miss more than one meeting per school year. </a:t>
            </a:r>
            <a:endParaRPr sz="2200" dirty="0"/>
          </a:p>
        </p:txBody>
      </p:sp>
      <p:sp>
        <p:nvSpPr>
          <p:cNvPr id="471" name="Google Shape;471;p25"/>
          <p:cNvSpPr/>
          <p:nvPr/>
        </p:nvSpPr>
        <p:spPr>
          <a:xfrm rot="-1800000">
            <a:off x="6281568" y="2144982"/>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2" name="Google Shape;472;p25"/>
          <p:cNvSpPr/>
          <p:nvPr/>
        </p:nvSpPr>
        <p:spPr>
          <a:xfrm rot="-1800000">
            <a:off x="6281567" y="3789448"/>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3" name="Google Shape;473;p25"/>
          <p:cNvPicPr preferRelativeResize="0"/>
          <p:nvPr/>
        </p:nvPicPr>
        <p:blipFill rotWithShape="1">
          <a:blip r:embed="rId3">
            <a:alphaModFix/>
          </a:blip>
          <a:srcRect t="9481" b="14094"/>
          <a:stretch/>
        </p:blipFill>
        <p:spPr>
          <a:xfrm>
            <a:off x="874021" y="646287"/>
            <a:ext cx="4323012" cy="2477933"/>
          </a:xfrm>
          <a:prstGeom prst="rect">
            <a:avLst/>
          </a:prstGeom>
          <a:noFill/>
          <a:ln>
            <a:noFill/>
          </a:ln>
        </p:spPr>
      </p:pic>
      <p:pic>
        <p:nvPicPr>
          <p:cNvPr id="474" name="Google Shape;474;p25"/>
          <p:cNvPicPr preferRelativeResize="0"/>
          <p:nvPr/>
        </p:nvPicPr>
        <p:blipFill rotWithShape="1">
          <a:blip r:embed="rId4">
            <a:alphaModFix/>
          </a:blip>
          <a:srcRect b="6434"/>
          <a:stretch/>
        </p:blipFill>
        <p:spPr>
          <a:xfrm>
            <a:off x="874021" y="3321340"/>
            <a:ext cx="4323012" cy="2508834"/>
          </a:xfrm>
          <a:prstGeom prst="rect">
            <a:avLst/>
          </a:prstGeom>
          <a:noFill/>
          <a:ln>
            <a:noFill/>
          </a:ln>
        </p:spPr>
      </p:pic>
      <p:pic>
        <p:nvPicPr>
          <p:cNvPr id="475" name="Google Shape;475;p25"/>
          <p:cNvPicPr preferRelativeResize="0"/>
          <p:nvPr/>
        </p:nvPicPr>
        <p:blipFill rotWithShape="1">
          <a:blip r:embed="rId5">
            <a:alphaModFix/>
          </a:blip>
          <a:srcRect/>
          <a:stretch/>
        </p:blipFill>
        <p:spPr>
          <a:xfrm>
            <a:off x="4875254" y="6027294"/>
            <a:ext cx="1193972" cy="795981"/>
          </a:xfrm>
          <a:prstGeom prst="rect">
            <a:avLst/>
          </a:prstGeom>
          <a:noFill/>
          <a:ln>
            <a:noFill/>
          </a:ln>
        </p:spPr>
      </p:pic>
      <p:pic>
        <p:nvPicPr>
          <p:cNvPr id="476" name="Google Shape;476;p25"/>
          <p:cNvPicPr preferRelativeResize="0"/>
          <p:nvPr/>
        </p:nvPicPr>
        <p:blipFill rotWithShape="1">
          <a:blip r:embed="rId6">
            <a:alphaModFix/>
          </a:blip>
          <a:srcRect l="7244" r="7002" b="88393"/>
          <a:stretch/>
        </p:blipFill>
        <p:spPr>
          <a:xfrm>
            <a:off x="57875" y="6425284"/>
            <a:ext cx="1570347" cy="264312"/>
          </a:xfrm>
          <a:prstGeom prst="rect">
            <a:avLst/>
          </a:prstGeom>
          <a:noFill/>
          <a:ln>
            <a:noFill/>
          </a:ln>
        </p:spPr>
      </p:pic>
      <p:sp>
        <p:nvSpPr>
          <p:cNvPr id="477" name="Google Shape;477;p25"/>
          <p:cNvSpPr/>
          <p:nvPr/>
        </p:nvSpPr>
        <p:spPr>
          <a:xfrm rot="-1800000">
            <a:off x="6281567" y="3136191"/>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8" name="Google Shape;478;p25"/>
          <p:cNvSpPr/>
          <p:nvPr/>
        </p:nvSpPr>
        <p:spPr>
          <a:xfrm rot="-1800000">
            <a:off x="6281567" y="5508068"/>
            <a:ext cx="207086" cy="178522"/>
          </a:xfrm>
          <a:prstGeom prst="triangle">
            <a:avLst>
              <a:gd name="adj" fmla="val 50000"/>
            </a:avLst>
          </a:prstGeom>
          <a:solidFill>
            <a:srgbClr val="B99E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pic>
        <p:nvPicPr>
          <p:cNvPr id="522" name="Google Shape;522;p28"/>
          <p:cNvPicPr preferRelativeResize="0"/>
          <p:nvPr/>
        </p:nvPicPr>
        <p:blipFill rotWithShape="1">
          <a:blip r:embed="rId3">
            <a:alphaModFix/>
          </a:blip>
          <a:srcRect/>
          <a:stretch/>
        </p:blipFill>
        <p:spPr>
          <a:xfrm>
            <a:off x="10940153" y="6027294"/>
            <a:ext cx="1193972" cy="795981"/>
          </a:xfrm>
          <a:prstGeom prst="rect">
            <a:avLst/>
          </a:prstGeom>
          <a:noFill/>
          <a:ln>
            <a:noFill/>
          </a:ln>
        </p:spPr>
      </p:pic>
      <p:pic>
        <p:nvPicPr>
          <p:cNvPr id="523" name="Google Shape;523;p28"/>
          <p:cNvPicPr preferRelativeResize="0"/>
          <p:nvPr/>
        </p:nvPicPr>
        <p:blipFill rotWithShape="1">
          <a:blip r:embed="rId4">
            <a:alphaModFix/>
          </a:blip>
          <a:srcRect l="7244" r="7002" b="88393"/>
          <a:stretch/>
        </p:blipFill>
        <p:spPr>
          <a:xfrm>
            <a:off x="57875" y="6425284"/>
            <a:ext cx="1570347" cy="264312"/>
          </a:xfrm>
          <a:prstGeom prst="rect">
            <a:avLst/>
          </a:prstGeom>
          <a:noFill/>
          <a:ln>
            <a:noFill/>
          </a:ln>
        </p:spPr>
      </p:pic>
      <p:sp>
        <p:nvSpPr>
          <p:cNvPr id="524" name="Google Shape;524;p28"/>
          <p:cNvSpPr txBox="1"/>
          <p:nvPr/>
        </p:nvSpPr>
        <p:spPr>
          <a:xfrm>
            <a:off x="1227971" y="452188"/>
            <a:ext cx="9736058" cy="789833"/>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201F4B"/>
              </a:buClr>
              <a:buSzPts val="4000"/>
              <a:buFont typeface="Century Gothic"/>
              <a:buNone/>
            </a:pPr>
            <a:r>
              <a:rPr lang="en-US" sz="4500" dirty="0">
                <a:solidFill>
                  <a:srgbClr val="201F4B"/>
                </a:solidFill>
                <a:latin typeface="Century Gothic"/>
                <a:ea typeface="Century Gothic"/>
                <a:cs typeface="Century Gothic"/>
                <a:sym typeface="Century Gothic"/>
              </a:rPr>
              <a:t>BE THE LIGHT CLUB</a:t>
            </a:r>
          </a:p>
          <a:p>
            <a:pPr marL="0" marR="0" lvl="0" indent="0" algn="ctr" rtl="0">
              <a:lnSpc>
                <a:spcPct val="100000"/>
              </a:lnSpc>
              <a:spcBef>
                <a:spcPts val="0"/>
              </a:spcBef>
              <a:spcAft>
                <a:spcPts val="0"/>
              </a:spcAft>
              <a:buClr>
                <a:srgbClr val="201F4B"/>
              </a:buClr>
              <a:buSzPts val="4000"/>
              <a:buFont typeface="Century Gothic"/>
              <a:buNone/>
            </a:pPr>
            <a:r>
              <a:rPr lang="en-US" sz="4500" dirty="0">
                <a:solidFill>
                  <a:srgbClr val="201F4B"/>
                </a:solidFill>
                <a:latin typeface="Century Gothic"/>
                <a:ea typeface="Century Gothic"/>
                <a:cs typeface="Century Gothic"/>
                <a:sym typeface="Century Gothic"/>
              </a:rPr>
              <a:t>COMMUNICATION FLOW CHART</a:t>
            </a:r>
            <a:endParaRPr sz="4500" dirty="0"/>
          </a:p>
        </p:txBody>
      </p:sp>
      <p:pic>
        <p:nvPicPr>
          <p:cNvPr id="42" name="Picture 41" descr="Diagram&#10;&#10;Description automatically generated">
            <a:extLst>
              <a:ext uri="{FF2B5EF4-FFF2-40B4-BE49-F238E27FC236}">
                <a16:creationId xmlns:a16="http://schemas.microsoft.com/office/drawing/2014/main" id="{A7DD177A-5E0A-4700-4482-17621B3D619D}"/>
              </a:ext>
            </a:extLst>
          </p:cNvPr>
          <p:cNvPicPr>
            <a:picLocks noChangeAspect="1"/>
          </p:cNvPicPr>
          <p:nvPr/>
        </p:nvPicPr>
        <p:blipFill rotWithShape="1">
          <a:blip r:embed="rId5"/>
          <a:srcRect t="5371" b="8348"/>
          <a:stretch/>
        </p:blipFill>
        <p:spPr>
          <a:xfrm>
            <a:off x="481806" y="2293495"/>
            <a:ext cx="5141381" cy="3672466"/>
          </a:xfrm>
          <a:prstGeom prst="rect">
            <a:avLst/>
          </a:prstGeom>
        </p:spPr>
      </p:pic>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BA56F9AF-6C1C-F2E2-A648-D76AA3E11178}"/>
                  </a:ext>
                </a:extLst>
              </p14:cNvPr>
              <p14:cNvContentPartPr/>
              <p14:nvPr/>
            </p14:nvContentPartPr>
            <p14:xfrm>
              <a:off x="6515089" y="3055616"/>
              <a:ext cx="289440" cy="1742760"/>
            </p14:xfrm>
          </p:contentPart>
        </mc:Choice>
        <mc:Fallback xmlns="">
          <p:pic>
            <p:nvPicPr>
              <p:cNvPr id="15" name="Ink 14">
                <a:extLst>
                  <a:ext uri="{FF2B5EF4-FFF2-40B4-BE49-F238E27FC236}">
                    <a16:creationId xmlns:a16="http://schemas.microsoft.com/office/drawing/2014/main" id="{BA56F9AF-6C1C-F2E2-A648-D76AA3E11178}"/>
                  </a:ext>
                </a:extLst>
              </p:cNvPr>
              <p:cNvPicPr/>
              <p:nvPr/>
            </p:nvPicPr>
            <p:blipFill>
              <a:blip r:embed="rId7"/>
              <a:stretch>
                <a:fillRect/>
              </a:stretch>
            </p:blipFill>
            <p:spPr>
              <a:xfrm>
                <a:off x="6452089" y="2992976"/>
                <a:ext cx="415080" cy="1868400"/>
              </a:xfrm>
              <a:prstGeom prst="rect">
                <a:avLst/>
              </a:prstGeom>
            </p:spPr>
          </p:pic>
        </mc:Fallback>
      </mc:AlternateContent>
      <p:pic>
        <p:nvPicPr>
          <p:cNvPr id="28" name="Picture 27">
            <a:extLst>
              <a:ext uri="{FF2B5EF4-FFF2-40B4-BE49-F238E27FC236}">
                <a16:creationId xmlns:a16="http://schemas.microsoft.com/office/drawing/2014/main" id="{FA6A32A2-A369-D95D-8AF7-7F9CDDB45923}"/>
              </a:ext>
            </a:extLst>
          </p:cNvPr>
          <p:cNvPicPr>
            <a:picLocks noChangeAspect="1"/>
          </p:cNvPicPr>
          <p:nvPr/>
        </p:nvPicPr>
        <p:blipFill>
          <a:blip r:embed="rId8"/>
          <a:stretch>
            <a:fillRect/>
          </a:stretch>
        </p:blipFill>
        <p:spPr>
          <a:xfrm>
            <a:off x="7025057" y="2293494"/>
            <a:ext cx="4255068" cy="3672467"/>
          </a:xfrm>
          <a:prstGeom prst="rect">
            <a:avLst/>
          </a:prstGeom>
        </p:spPr>
      </p:pic>
      <p:cxnSp>
        <p:nvCxnSpPr>
          <p:cNvPr id="30" name="Straight Connector 29">
            <a:extLst>
              <a:ext uri="{FF2B5EF4-FFF2-40B4-BE49-F238E27FC236}">
                <a16:creationId xmlns:a16="http://schemas.microsoft.com/office/drawing/2014/main" id="{D73CC3AF-9542-7F57-4093-8F3F54AC4AFA}"/>
              </a:ext>
            </a:extLst>
          </p:cNvPr>
          <p:cNvCxnSpPr>
            <a:cxnSpLocks/>
          </p:cNvCxnSpPr>
          <p:nvPr/>
        </p:nvCxnSpPr>
        <p:spPr>
          <a:xfrm>
            <a:off x="6096000" y="1674852"/>
            <a:ext cx="0" cy="490974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Google Shape;524;p28">
            <a:extLst>
              <a:ext uri="{FF2B5EF4-FFF2-40B4-BE49-F238E27FC236}">
                <a16:creationId xmlns:a16="http://schemas.microsoft.com/office/drawing/2014/main" id="{ED7CE848-4D51-131E-E80F-970700F3A36F}"/>
              </a:ext>
            </a:extLst>
          </p:cNvPr>
          <p:cNvSpPr txBox="1"/>
          <p:nvPr/>
        </p:nvSpPr>
        <p:spPr>
          <a:xfrm>
            <a:off x="-19582" y="1500782"/>
            <a:ext cx="6115582" cy="789833"/>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201F4B"/>
              </a:buClr>
              <a:buSzPts val="4000"/>
              <a:buFont typeface="Century Gothic"/>
              <a:buNone/>
            </a:pPr>
            <a:r>
              <a:rPr lang="en-US" sz="1800" b="1" dirty="0">
                <a:solidFill>
                  <a:srgbClr val="201F4B"/>
                </a:solidFill>
                <a:latin typeface="+mn-lt"/>
                <a:ea typeface="Century Gothic"/>
                <a:cs typeface="Century Gothic"/>
                <a:sym typeface="Century Gothic"/>
              </a:rPr>
              <a:t>Schools with Established BTL Club Chapters:</a:t>
            </a:r>
            <a:endParaRPr sz="1800" b="1" dirty="0">
              <a:latin typeface="+mn-lt"/>
            </a:endParaRPr>
          </a:p>
        </p:txBody>
      </p:sp>
      <p:sp>
        <p:nvSpPr>
          <p:cNvPr id="34" name="Google Shape;524;p28">
            <a:extLst>
              <a:ext uri="{FF2B5EF4-FFF2-40B4-BE49-F238E27FC236}">
                <a16:creationId xmlns:a16="http://schemas.microsoft.com/office/drawing/2014/main" id="{0D568A90-69B7-2E43-4898-AA140AF5C900}"/>
              </a:ext>
            </a:extLst>
          </p:cNvPr>
          <p:cNvSpPr txBox="1"/>
          <p:nvPr/>
        </p:nvSpPr>
        <p:spPr>
          <a:xfrm>
            <a:off x="6113183" y="1500781"/>
            <a:ext cx="6115582" cy="789833"/>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201F4B"/>
              </a:buClr>
              <a:buSzPts val="4000"/>
              <a:buFont typeface="Century Gothic"/>
              <a:buNone/>
            </a:pPr>
            <a:r>
              <a:rPr lang="en-US" sz="1800" b="1" dirty="0">
                <a:solidFill>
                  <a:srgbClr val="201F4B"/>
                </a:solidFill>
                <a:latin typeface="+mn-lt"/>
                <a:ea typeface="Century Gothic"/>
                <a:cs typeface="Century Gothic"/>
                <a:sym typeface="Century Gothic"/>
              </a:rPr>
              <a:t>Schools with Non-Established BTL Club Chapters:</a:t>
            </a:r>
            <a:endParaRPr sz="1800" b="1"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29"/>
          <p:cNvSpPr/>
          <p:nvPr/>
        </p:nvSpPr>
        <p:spPr>
          <a:xfrm>
            <a:off x="266946" y="1038656"/>
            <a:ext cx="11658107" cy="5262939"/>
          </a:xfrm>
          <a:prstGeom prst="rect">
            <a:avLst/>
          </a:prstGeom>
          <a:noFill/>
          <a:ln>
            <a:noFill/>
          </a:ln>
        </p:spPr>
        <p:txBody>
          <a:bodyPr spcFirstLastPara="1" wrap="square" lIns="91425" tIns="45700" rIns="91425" bIns="45700" anchor="t" anchorCtr="0">
            <a:spAutoFit/>
          </a:bodyPr>
          <a:lstStyle/>
          <a:p>
            <a:pPr marL="285750" lvl="0" indent="-285750">
              <a:buFont typeface="Arial" panose="020B0604020202020204" pitchFamily="34" charset="0"/>
              <a:buChar char="•"/>
            </a:pPr>
            <a:r>
              <a:rPr lang="en-US" sz="1600" dirty="0">
                <a:solidFill>
                  <a:schemeClr val="accent1">
                    <a:lumMod val="50000"/>
                  </a:schemeClr>
                </a:solidFill>
                <a:latin typeface="+mn-lt"/>
              </a:rPr>
              <a:t>The Chapter can have 4 representatives (one per grade) and up to 8 representatives (2 per grade).</a:t>
            </a:r>
          </a:p>
          <a:p>
            <a:pPr marL="285750" lvl="0" indent="-285750">
              <a:buFont typeface="Arial" panose="020B0604020202020204" pitchFamily="34" charset="0"/>
              <a:buChar char="•"/>
            </a:pPr>
            <a:r>
              <a:rPr lang="en-US" sz="1600" dirty="0">
                <a:solidFill>
                  <a:schemeClr val="accent1">
                    <a:lumMod val="50000"/>
                  </a:schemeClr>
                </a:solidFill>
                <a:latin typeface="+mn-lt"/>
              </a:rPr>
              <a:t>Each representative needs to volunteer a minimum of 25 services hours with the BTL CLUB.</a:t>
            </a:r>
          </a:p>
          <a:p>
            <a:pPr marL="285750" lvl="0" indent="-285750">
              <a:buFont typeface="Arial" panose="020B0604020202020204" pitchFamily="34" charset="0"/>
              <a:buChar char="•"/>
            </a:pPr>
            <a:r>
              <a:rPr lang="en-US" sz="1600" dirty="0">
                <a:solidFill>
                  <a:schemeClr val="accent1">
                    <a:lumMod val="50000"/>
                  </a:schemeClr>
                </a:solidFill>
                <a:latin typeface="+mn-lt"/>
              </a:rPr>
              <a:t>The Foundation may appoint representatives, unless the school requires representatives are to be appointed by their administration.</a:t>
            </a:r>
          </a:p>
          <a:p>
            <a:pPr marL="285750" lvl="0" indent="-285750">
              <a:buFont typeface="Arial" panose="020B0604020202020204" pitchFamily="34" charset="0"/>
              <a:buChar char="•"/>
            </a:pPr>
            <a:r>
              <a:rPr lang="en-US" sz="1600" dirty="0">
                <a:solidFill>
                  <a:schemeClr val="accent1">
                    <a:lumMod val="50000"/>
                  </a:schemeClr>
                </a:solidFill>
                <a:latin typeface="+mn-lt"/>
              </a:rPr>
              <a:t>The Foundation may appoint representatives if the BTL CLUB is less than four years old at the school.</a:t>
            </a:r>
          </a:p>
          <a:p>
            <a:pPr marL="285750" lvl="0" indent="-285750">
              <a:buFont typeface="Arial" panose="020B0604020202020204" pitchFamily="34" charset="0"/>
              <a:buChar char="•"/>
            </a:pPr>
            <a:r>
              <a:rPr lang="en-US" sz="1600" dirty="0">
                <a:solidFill>
                  <a:schemeClr val="accent1">
                    <a:lumMod val="50000"/>
                  </a:schemeClr>
                </a:solidFill>
                <a:latin typeface="+mn-lt"/>
              </a:rPr>
              <a:t>All communication between Foundation and representatives regarding their Chapter and the CLUB must be shared with the Moderator, club members and Foundation in a timely manner (within a 24-hour period).</a:t>
            </a:r>
          </a:p>
          <a:p>
            <a:pPr marL="285750" lvl="0" indent="-285750">
              <a:buFont typeface="Arial" panose="020B0604020202020204" pitchFamily="34" charset="0"/>
              <a:buChar char="•"/>
            </a:pPr>
            <a:r>
              <a:rPr lang="en-US" sz="1600" dirty="0">
                <a:solidFill>
                  <a:schemeClr val="accent1">
                    <a:lumMod val="50000"/>
                  </a:schemeClr>
                </a:solidFill>
                <a:latin typeface="+mn-lt"/>
              </a:rPr>
              <a:t>Representatives must schedule four BTL CLUB meetings:</a:t>
            </a:r>
          </a:p>
          <a:p>
            <a:pPr lvl="3"/>
            <a:r>
              <a:rPr lang="en-US" sz="1600" dirty="0">
                <a:solidFill>
                  <a:schemeClr val="accent1">
                    <a:lumMod val="50000"/>
                  </a:schemeClr>
                </a:solidFill>
                <a:latin typeface="+mn-lt"/>
              </a:rPr>
              <a:t>	- September</a:t>
            </a:r>
          </a:p>
          <a:p>
            <a:pPr lvl="2"/>
            <a:r>
              <a:rPr lang="en-US" sz="1600" dirty="0">
                <a:solidFill>
                  <a:schemeClr val="accent1">
                    <a:lumMod val="50000"/>
                  </a:schemeClr>
                </a:solidFill>
                <a:latin typeface="+mn-lt"/>
              </a:rPr>
              <a:t>	- November</a:t>
            </a:r>
          </a:p>
          <a:p>
            <a:pPr lvl="2"/>
            <a:r>
              <a:rPr lang="en-US" sz="1600" dirty="0">
                <a:solidFill>
                  <a:schemeClr val="accent1">
                    <a:lumMod val="50000"/>
                  </a:schemeClr>
                </a:solidFill>
                <a:latin typeface="+mn-lt"/>
              </a:rPr>
              <a:t>	- January</a:t>
            </a:r>
          </a:p>
          <a:p>
            <a:pPr lvl="2"/>
            <a:r>
              <a:rPr lang="en-US" sz="1600" dirty="0">
                <a:solidFill>
                  <a:schemeClr val="accent1">
                    <a:lumMod val="50000"/>
                  </a:schemeClr>
                </a:solidFill>
                <a:latin typeface="+mn-lt"/>
              </a:rPr>
              <a:t>	- March </a:t>
            </a:r>
          </a:p>
          <a:p>
            <a:pPr marL="285750" lvl="0" indent="-285750">
              <a:buFont typeface="Arial" panose="020B0604020202020204" pitchFamily="34" charset="0"/>
              <a:buChar char="•"/>
            </a:pPr>
            <a:r>
              <a:rPr lang="en-US" sz="1600" dirty="0">
                <a:solidFill>
                  <a:schemeClr val="accent1">
                    <a:lumMod val="50000"/>
                  </a:schemeClr>
                </a:solidFill>
                <a:latin typeface="+mn-lt"/>
              </a:rPr>
              <a:t>Representatives cannot miss more than one club meeting in a school year.  </a:t>
            </a:r>
          </a:p>
          <a:p>
            <a:pPr marL="285750" lvl="0" indent="-285750">
              <a:buFont typeface="Arial" panose="020B0604020202020204" pitchFamily="34" charset="0"/>
              <a:buChar char="•"/>
            </a:pPr>
            <a:r>
              <a:rPr lang="en-US" sz="1600" dirty="0">
                <a:solidFill>
                  <a:schemeClr val="accent1">
                    <a:lumMod val="50000"/>
                  </a:schemeClr>
                </a:solidFill>
                <a:latin typeface="+mn-lt"/>
              </a:rPr>
              <a:t>Club meeting are to be scheduled during a time of day when all/most club members can attend – right before school/right after school.</a:t>
            </a:r>
          </a:p>
          <a:p>
            <a:pPr marL="285750" lvl="0" indent="-285750">
              <a:buFont typeface="Arial" panose="020B0604020202020204" pitchFamily="34" charset="0"/>
              <a:buChar char="•"/>
            </a:pPr>
            <a:r>
              <a:rPr lang="en-US" sz="1600" dirty="0">
                <a:solidFill>
                  <a:schemeClr val="accent1">
                    <a:lumMod val="50000"/>
                  </a:schemeClr>
                </a:solidFill>
                <a:latin typeface="+mn-lt"/>
              </a:rPr>
              <a:t>Club meetings should not exceed 20 minutes.  </a:t>
            </a:r>
          </a:p>
          <a:p>
            <a:pPr marL="285750" lvl="0" indent="-285750">
              <a:buFont typeface="Arial" panose="020B0604020202020204" pitchFamily="34" charset="0"/>
              <a:buChar char="•"/>
            </a:pPr>
            <a:r>
              <a:rPr lang="en-US" sz="1600" dirty="0">
                <a:solidFill>
                  <a:schemeClr val="accent1">
                    <a:lumMod val="50000"/>
                  </a:schemeClr>
                </a:solidFill>
                <a:latin typeface="+mn-lt"/>
              </a:rPr>
              <a:t>Club meeting must include:</a:t>
            </a:r>
          </a:p>
          <a:p>
            <a:pPr lvl="1"/>
            <a:r>
              <a:rPr lang="en-US" sz="1600" dirty="0">
                <a:solidFill>
                  <a:schemeClr val="accent1">
                    <a:lumMod val="50000"/>
                  </a:schemeClr>
                </a:solidFill>
                <a:latin typeface="+mn-lt"/>
              </a:rPr>
              <a:t>	- Meeting Agenda – template provided by Foundation</a:t>
            </a:r>
          </a:p>
          <a:p>
            <a:pPr lvl="1"/>
            <a:r>
              <a:rPr lang="en-US" sz="1600" dirty="0">
                <a:solidFill>
                  <a:schemeClr val="accent1">
                    <a:lumMod val="50000"/>
                  </a:schemeClr>
                </a:solidFill>
                <a:latin typeface="+mn-lt"/>
              </a:rPr>
              <a:t>	- Upcoming volunteer/service opportunities in detail</a:t>
            </a:r>
          </a:p>
          <a:p>
            <a:pPr lvl="1"/>
            <a:r>
              <a:rPr lang="en-US" sz="1600" dirty="0">
                <a:solidFill>
                  <a:schemeClr val="accent1">
                    <a:lumMod val="50000"/>
                  </a:schemeClr>
                </a:solidFill>
                <a:latin typeface="+mn-lt"/>
              </a:rPr>
              <a:t>	- Where to sign up for volunteer opportunity</a:t>
            </a:r>
          </a:p>
          <a:p>
            <a:pPr lvl="1"/>
            <a:r>
              <a:rPr lang="en-US" sz="1600" dirty="0">
                <a:solidFill>
                  <a:schemeClr val="accent1">
                    <a:lumMod val="50000"/>
                  </a:schemeClr>
                </a:solidFill>
                <a:latin typeface="+mn-lt"/>
              </a:rPr>
              <a:t>	- Upcoming fundraiser/s hosted by your chapter </a:t>
            </a:r>
          </a:p>
        </p:txBody>
      </p:sp>
      <p:sp>
        <p:nvSpPr>
          <p:cNvPr id="580" name="Google Shape;580;p29"/>
          <p:cNvSpPr txBox="1"/>
          <p:nvPr/>
        </p:nvSpPr>
        <p:spPr>
          <a:xfrm>
            <a:off x="942333" y="118987"/>
            <a:ext cx="10713139" cy="795981"/>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5000"/>
              <a:buFont typeface="Century Gothic"/>
              <a:buNone/>
            </a:pPr>
            <a:r>
              <a:rPr lang="en-US" sz="4000" dirty="0">
                <a:solidFill>
                  <a:srgbClr val="B99E50"/>
                </a:solidFill>
                <a:latin typeface="Century Gothic"/>
                <a:ea typeface="Century Gothic"/>
                <a:cs typeface="Century Gothic"/>
                <a:sym typeface="Century Gothic"/>
              </a:rPr>
              <a:t>BTL CLUB REPRESENTATIVE GUIDELINES</a:t>
            </a:r>
            <a:endParaRPr sz="4000" dirty="0"/>
          </a:p>
        </p:txBody>
      </p:sp>
      <p:pic>
        <p:nvPicPr>
          <p:cNvPr id="581" name="Google Shape;581;p29"/>
          <p:cNvPicPr preferRelativeResize="0"/>
          <p:nvPr/>
        </p:nvPicPr>
        <p:blipFill rotWithShape="1">
          <a:blip r:embed="rId3">
            <a:alphaModFix/>
          </a:blip>
          <a:srcRect/>
          <a:stretch/>
        </p:blipFill>
        <p:spPr>
          <a:xfrm>
            <a:off x="10940153" y="6027294"/>
            <a:ext cx="1193972" cy="795981"/>
          </a:xfrm>
          <a:prstGeom prst="rect">
            <a:avLst/>
          </a:prstGeom>
          <a:noFill/>
          <a:ln>
            <a:noFill/>
          </a:ln>
        </p:spPr>
      </p:pic>
      <p:pic>
        <p:nvPicPr>
          <p:cNvPr id="582" name="Google Shape;582;p29"/>
          <p:cNvPicPr preferRelativeResize="0"/>
          <p:nvPr/>
        </p:nvPicPr>
        <p:blipFill rotWithShape="1">
          <a:blip r:embed="rId4">
            <a:alphaModFix/>
          </a:blip>
          <a:srcRect l="7244" r="7002" b="88393"/>
          <a:stretch/>
        </p:blipFill>
        <p:spPr>
          <a:xfrm>
            <a:off x="57875" y="6425284"/>
            <a:ext cx="1570347" cy="2643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87FAFA-09E1-217A-4766-A6942DD8D879}"/>
              </a:ext>
            </a:extLst>
          </p:cNvPr>
          <p:cNvSpPr txBox="1"/>
          <p:nvPr/>
        </p:nvSpPr>
        <p:spPr>
          <a:xfrm>
            <a:off x="537949" y="112243"/>
            <a:ext cx="11116101" cy="707886"/>
          </a:xfrm>
          <a:prstGeom prst="rect">
            <a:avLst/>
          </a:prstGeom>
          <a:noFill/>
        </p:spPr>
        <p:txBody>
          <a:bodyPr wrap="square">
            <a:spAutoFit/>
          </a:bodyPr>
          <a:lstStyle/>
          <a:p>
            <a:pPr marL="0" marR="0" lvl="0" indent="0" algn="ctr" rtl="0">
              <a:lnSpc>
                <a:spcPct val="100000"/>
              </a:lnSpc>
              <a:spcBef>
                <a:spcPts val="0"/>
              </a:spcBef>
              <a:spcAft>
                <a:spcPts val="0"/>
              </a:spcAft>
              <a:buClr>
                <a:srgbClr val="B99E50"/>
              </a:buClr>
              <a:buSzPts val="5000"/>
              <a:buFont typeface="Century Gothic"/>
              <a:buNone/>
            </a:pPr>
            <a:r>
              <a:rPr lang="en-US" sz="4000" dirty="0">
                <a:solidFill>
                  <a:srgbClr val="B99E50"/>
                </a:solidFill>
                <a:latin typeface="Century Gothic"/>
                <a:ea typeface="Century Gothic"/>
                <a:cs typeface="Century Gothic"/>
                <a:sym typeface="Century Gothic"/>
              </a:rPr>
              <a:t>BTL CLUB REPRESENTATIVE GUIDELINES CONT.</a:t>
            </a:r>
            <a:endParaRPr lang="en-US" sz="4000" dirty="0"/>
          </a:p>
        </p:txBody>
      </p:sp>
      <p:sp>
        <p:nvSpPr>
          <p:cNvPr id="6" name="TextBox 5">
            <a:extLst>
              <a:ext uri="{FF2B5EF4-FFF2-40B4-BE49-F238E27FC236}">
                <a16:creationId xmlns:a16="http://schemas.microsoft.com/office/drawing/2014/main" id="{98D17120-507C-B22C-581A-206CFDB69280}"/>
              </a:ext>
            </a:extLst>
          </p:cNvPr>
          <p:cNvSpPr txBox="1"/>
          <p:nvPr/>
        </p:nvSpPr>
        <p:spPr>
          <a:xfrm>
            <a:off x="350860" y="820129"/>
            <a:ext cx="11453213" cy="3293209"/>
          </a:xfrm>
          <a:prstGeom prst="rect">
            <a:avLst/>
          </a:prstGeom>
          <a:noFill/>
        </p:spPr>
        <p:txBody>
          <a:bodyPr wrap="square">
            <a:spAutoFit/>
          </a:bodyPr>
          <a:lstStyle/>
          <a:p>
            <a:pPr marL="285750" lvl="0" indent="-285750">
              <a:buFont typeface="Arial" panose="020B0604020202020204" pitchFamily="34" charset="0"/>
              <a:buChar char="•"/>
            </a:pPr>
            <a:r>
              <a:rPr lang="en-US" sz="1600" dirty="0">
                <a:solidFill>
                  <a:schemeClr val="accent1">
                    <a:lumMod val="50000"/>
                  </a:schemeClr>
                </a:solidFill>
                <a:latin typeface="+mn-lt"/>
              </a:rPr>
              <a:t>In support of our mission, we encourage every chapter to host at least one fundraiser in the school year benefiting the    Ari Arteaga Foundation. </a:t>
            </a:r>
          </a:p>
          <a:p>
            <a:pPr lvl="1"/>
            <a:r>
              <a:rPr lang="en-US" sz="1600" dirty="0">
                <a:solidFill>
                  <a:schemeClr val="accent1">
                    <a:lumMod val="50000"/>
                  </a:schemeClr>
                </a:solidFill>
                <a:latin typeface="+mn-lt"/>
              </a:rPr>
              <a:t>	- Fundraiser funds received/collected must be delivered to the Ari Arteaga Foundation with a seven-day period.  </a:t>
            </a:r>
          </a:p>
          <a:p>
            <a:pPr marL="285750" lvl="0" indent="-285750">
              <a:buFont typeface="Arial" panose="020B0604020202020204" pitchFamily="34" charset="0"/>
              <a:buChar char="•"/>
            </a:pPr>
            <a:r>
              <a:rPr lang="en-US" sz="1600" dirty="0">
                <a:solidFill>
                  <a:schemeClr val="accent1">
                    <a:lumMod val="50000"/>
                  </a:schemeClr>
                </a:solidFill>
                <a:latin typeface="+mn-lt"/>
              </a:rPr>
              <a:t>Representatives must work together to maintain their BTL CLUB chapter an inclusive club:</a:t>
            </a:r>
          </a:p>
          <a:p>
            <a:pPr lvl="1"/>
            <a:r>
              <a:rPr lang="en-US" sz="1600" dirty="0">
                <a:solidFill>
                  <a:schemeClr val="accent1">
                    <a:lumMod val="50000"/>
                  </a:schemeClr>
                </a:solidFill>
                <a:latin typeface="+mn-lt"/>
              </a:rPr>
              <a:t>	- Be responsible to your role</a:t>
            </a:r>
          </a:p>
          <a:p>
            <a:pPr lvl="1"/>
            <a:r>
              <a:rPr lang="en-US" sz="1600" dirty="0">
                <a:solidFill>
                  <a:schemeClr val="accent1">
                    <a:lumMod val="50000"/>
                  </a:schemeClr>
                </a:solidFill>
                <a:latin typeface="+mn-lt"/>
              </a:rPr>
              <a:t>	- Be respectful to the Moderator and other club members</a:t>
            </a:r>
          </a:p>
          <a:p>
            <a:pPr lvl="1"/>
            <a:r>
              <a:rPr lang="en-US" sz="1600" dirty="0">
                <a:solidFill>
                  <a:schemeClr val="accent1">
                    <a:lumMod val="50000"/>
                  </a:schemeClr>
                </a:solidFill>
                <a:latin typeface="+mn-lt"/>
              </a:rPr>
              <a:t>	- Be inclusive</a:t>
            </a:r>
          </a:p>
          <a:p>
            <a:pPr lvl="1"/>
            <a:r>
              <a:rPr lang="en-US" sz="1600" dirty="0">
                <a:solidFill>
                  <a:schemeClr val="accent1">
                    <a:lumMod val="50000"/>
                  </a:schemeClr>
                </a:solidFill>
                <a:latin typeface="+mn-lt"/>
              </a:rPr>
              <a:t>	- Be responsive to emails, texts, phone calls regarding your participation</a:t>
            </a:r>
          </a:p>
          <a:p>
            <a:pPr lvl="1"/>
            <a:r>
              <a:rPr lang="en-US" sz="1600" dirty="0">
                <a:solidFill>
                  <a:schemeClr val="accent1">
                    <a:lumMod val="50000"/>
                  </a:schemeClr>
                </a:solidFill>
                <a:latin typeface="+mn-lt"/>
              </a:rPr>
              <a:t>	- Have a good and open line of communication. Be approachable and reachable.</a:t>
            </a:r>
          </a:p>
          <a:p>
            <a:pPr lvl="1"/>
            <a:r>
              <a:rPr lang="en-US" sz="1600" dirty="0">
                <a:solidFill>
                  <a:schemeClr val="accent1">
                    <a:lumMod val="50000"/>
                  </a:schemeClr>
                </a:solidFill>
                <a:latin typeface="+mn-lt"/>
              </a:rPr>
              <a:t>	- Share with other non-members about what the club does and encourage them to participate and join.</a:t>
            </a:r>
          </a:p>
          <a:p>
            <a:pPr marL="171450" lvl="0" indent="-171450">
              <a:buFont typeface="Arial" panose="020B0604020202020204" pitchFamily="34" charset="0"/>
              <a:buChar char="•"/>
            </a:pPr>
            <a:r>
              <a:rPr lang="en-US" sz="1600" dirty="0">
                <a:solidFill>
                  <a:schemeClr val="accent1">
                    <a:lumMod val="50000"/>
                  </a:schemeClr>
                </a:solidFill>
                <a:latin typeface="+mn-lt"/>
              </a:rPr>
              <a:t>The Foundation will share their chapter’s club member list with the Moderator and representatives. </a:t>
            </a:r>
          </a:p>
          <a:p>
            <a:pPr marL="171450" lvl="0" indent="-171450">
              <a:buFont typeface="Arial" panose="020B0604020202020204" pitchFamily="34" charset="0"/>
              <a:buChar char="•"/>
            </a:pPr>
            <a:r>
              <a:rPr lang="en-US" sz="1600" dirty="0">
                <a:solidFill>
                  <a:schemeClr val="accent1">
                    <a:lumMod val="50000"/>
                  </a:schemeClr>
                </a:solidFill>
                <a:latin typeface="+mn-lt"/>
              </a:rPr>
              <a:t>Each representative should communicate via text and email with other club members of all upcoming Club events and service opportunities.   </a:t>
            </a:r>
          </a:p>
        </p:txBody>
      </p:sp>
      <p:sp>
        <p:nvSpPr>
          <p:cNvPr id="8" name="TextBox 7">
            <a:extLst>
              <a:ext uri="{FF2B5EF4-FFF2-40B4-BE49-F238E27FC236}">
                <a16:creationId xmlns:a16="http://schemas.microsoft.com/office/drawing/2014/main" id="{94140BC9-8E26-67E3-9134-DC4FFA865D9F}"/>
              </a:ext>
            </a:extLst>
          </p:cNvPr>
          <p:cNvSpPr txBox="1"/>
          <p:nvPr/>
        </p:nvSpPr>
        <p:spPr>
          <a:xfrm>
            <a:off x="175431" y="4113338"/>
            <a:ext cx="11841136" cy="707886"/>
          </a:xfrm>
          <a:prstGeom prst="rect">
            <a:avLst/>
          </a:prstGeom>
          <a:noFill/>
        </p:spPr>
        <p:txBody>
          <a:bodyPr wrap="square">
            <a:spAutoFit/>
          </a:bodyPr>
          <a:lstStyle/>
          <a:p>
            <a:pPr marL="0" marR="0" algn="ctr">
              <a:spcBef>
                <a:spcPts val="0"/>
              </a:spcBef>
              <a:spcAft>
                <a:spcPts val="0"/>
              </a:spcAft>
            </a:pPr>
            <a:r>
              <a:rPr lang="en-US" sz="4000" dirty="0">
                <a:solidFill>
                  <a:srgbClr val="B69A4F"/>
                </a:solidFill>
                <a:effectLst/>
                <a:latin typeface="Century Gothic" panose="020B0502020202020204" pitchFamily="34" charset="0"/>
                <a:ea typeface="Calibri" panose="020F0502020204030204" pitchFamily="34" charset="0"/>
                <a:cs typeface="Calibri" panose="020F0502020204030204" pitchFamily="34" charset="0"/>
              </a:rPr>
              <a:t>INDIRECT SERVICE (FUNDRAISING/DRIVES)</a:t>
            </a:r>
            <a:endParaRPr lang="en-US" sz="1400" dirty="0">
              <a:effectLst/>
              <a:latin typeface="+mj-lt"/>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F927523-FB70-3A34-F1E6-98494E3550AE}"/>
              </a:ext>
            </a:extLst>
          </p:cNvPr>
          <p:cNvSpPr txBox="1"/>
          <p:nvPr/>
        </p:nvSpPr>
        <p:spPr>
          <a:xfrm>
            <a:off x="381821" y="4773422"/>
            <a:ext cx="11391290" cy="1972335"/>
          </a:xfrm>
          <a:prstGeom prst="rect">
            <a:avLst/>
          </a:prstGeom>
          <a:noFill/>
        </p:spPr>
        <p:txBody>
          <a:bodyPr wrap="square">
            <a:spAutoFit/>
          </a:bodyPr>
          <a:lstStyle/>
          <a:p>
            <a:pPr marL="285750" marR="0" indent="-285750">
              <a:lnSpc>
                <a:spcPct val="115000"/>
              </a:lnSpc>
              <a:spcBef>
                <a:spcPts val="0"/>
              </a:spcBef>
              <a:spcAft>
                <a:spcPts val="800"/>
              </a:spcAft>
              <a:buFont typeface="Arial" panose="020B0604020202020204" pitchFamily="34" charset="0"/>
              <a:buChar char="•"/>
            </a:pPr>
            <a:r>
              <a:rPr lang="en-US" sz="1600" dirty="0">
                <a:solidFill>
                  <a:schemeClr val="accent1">
                    <a:lumMod val="50000"/>
                  </a:schemeClr>
                </a:solidFill>
                <a:effectLst/>
                <a:latin typeface="+mj-lt"/>
                <a:ea typeface="Calibri" panose="020F0502020204030204" pitchFamily="34" charset="0"/>
                <a:cs typeface="Calibri" panose="020F0502020204030204" pitchFamily="34" charset="0"/>
              </a:rPr>
              <a:t>If your club chooses to host and event and/or fundraiser, we will add them to @bethelightclubmiami, @bethelight30_6 and @bethelittlelightclub to support you and help spread community awareness. </a:t>
            </a:r>
            <a:endParaRPr lang="en-US" sz="1600" dirty="0">
              <a:solidFill>
                <a:schemeClr val="accent1">
                  <a:lumMod val="50000"/>
                </a:schemeClr>
              </a:solidFill>
              <a:latin typeface="+mj-lt"/>
              <a:ea typeface="Calibri" panose="020F0502020204030204" pitchFamily="34" charset="0"/>
              <a:cs typeface="Calibri" panose="020F0502020204030204" pitchFamily="34" charset="0"/>
            </a:endParaRPr>
          </a:p>
          <a:p>
            <a:pPr marL="285750" marR="0" indent="-285750">
              <a:lnSpc>
                <a:spcPct val="115000"/>
              </a:lnSpc>
              <a:spcBef>
                <a:spcPts val="0"/>
              </a:spcBef>
              <a:spcAft>
                <a:spcPts val="800"/>
              </a:spcAft>
              <a:buFont typeface="Arial" panose="020B0604020202020204" pitchFamily="34" charset="0"/>
              <a:buChar char="•"/>
            </a:pPr>
            <a:r>
              <a:rPr lang="en-US" sz="1600" dirty="0">
                <a:solidFill>
                  <a:schemeClr val="accent1">
                    <a:lumMod val="50000"/>
                  </a:schemeClr>
                </a:solidFill>
                <a:effectLst/>
                <a:latin typeface="+mj-lt"/>
                <a:ea typeface="Calibri" panose="020F0502020204030204" pitchFamily="34" charset="0"/>
                <a:cs typeface="Calibri" panose="020F0502020204030204" pitchFamily="34" charset="0"/>
              </a:rPr>
              <a:t>Please email </a:t>
            </a:r>
            <a:r>
              <a:rPr lang="en-US" sz="1600" u="sng" dirty="0">
                <a:solidFill>
                  <a:schemeClr val="accent1">
                    <a:lumMod val="50000"/>
                  </a:schemeClr>
                </a:solidFill>
                <a:effectLst/>
                <a:latin typeface="+mj-l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SERVICE@ARIARTEAGAFOUNDATION.ORG</a:t>
            </a:r>
            <a:r>
              <a:rPr lang="en-US" sz="1600" dirty="0">
                <a:solidFill>
                  <a:schemeClr val="accent1">
                    <a:lumMod val="50000"/>
                  </a:schemeClr>
                </a:solidFill>
                <a:effectLst/>
                <a:latin typeface="+mj-lt"/>
                <a:ea typeface="Calibri" panose="020F0502020204030204" pitchFamily="34" charset="0"/>
                <a:cs typeface="Calibri" panose="020F0502020204030204" pitchFamily="34" charset="0"/>
              </a:rPr>
              <a:t> with your events/fundraisers, or with any questions or suggestions on how to create an event.</a:t>
            </a:r>
            <a:endParaRPr lang="en-US" sz="1600" dirty="0">
              <a:solidFill>
                <a:schemeClr val="accent1">
                  <a:lumMod val="50000"/>
                </a:schemeClr>
              </a:solidFill>
              <a:latin typeface="+mj-lt"/>
              <a:ea typeface="Calibri" panose="020F0502020204030204" pitchFamily="34" charset="0"/>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600" dirty="0">
                <a:solidFill>
                  <a:schemeClr val="accent1">
                    <a:lumMod val="50000"/>
                  </a:schemeClr>
                </a:solidFill>
                <a:effectLst/>
                <a:latin typeface="+mj-lt"/>
                <a:ea typeface="Calibri" panose="020F0502020204030204" pitchFamily="34" charset="0"/>
                <a:cs typeface="Calibri" panose="020F0502020204030204" pitchFamily="34" charset="0"/>
              </a:rPr>
              <a:t>Your chapter’s fundraisers and drives must be approved by your school and hosted before, during or after school.  Speak to your moderator for assistance and guidance.  </a:t>
            </a:r>
            <a:endParaRPr lang="en-US"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2178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7E7890-C65D-8D5C-A397-F56B41617A2B}"/>
              </a:ext>
            </a:extLst>
          </p:cNvPr>
          <p:cNvSpPr txBox="1"/>
          <p:nvPr/>
        </p:nvSpPr>
        <p:spPr>
          <a:xfrm>
            <a:off x="228600" y="767855"/>
            <a:ext cx="6077587" cy="5216108"/>
          </a:xfrm>
          <a:prstGeom prst="rect">
            <a:avLst/>
          </a:prstGeom>
          <a:noFill/>
        </p:spPr>
        <p:txBody>
          <a:bodyPr wrap="square">
            <a:spAutoFit/>
          </a:bodyPr>
          <a:lstStyle/>
          <a:p>
            <a:pPr marL="0" marR="0">
              <a:spcBef>
                <a:spcPts val="0"/>
              </a:spcBef>
              <a:spcAft>
                <a:spcPts val="0"/>
              </a:spcAft>
            </a:pPr>
            <a:r>
              <a:rPr lang="en-US"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*Candle prices shall not vary.</a:t>
            </a:r>
            <a:endPar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 </a:t>
            </a:r>
            <a:endPar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Selling BE THE LIGHT CANDLE Sale (AAF will provide candle sale form with list of candle scents to collect orders).  $25 per Candle</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Selling I am Blessed/BE THE LIGHT BRACELET Sale</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BE THE LIGHT/Ari’s Heart Pop Socket Sale</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Hosting a Car wash – combine efforts with another chapter to reach a larger group of supporters. - $5 donation minimum to get car washed.</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Bake sale – Bake your own or buy </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Dodgeball Tournament at your school </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Spike Ball Tournament at your school</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Dress down day at school (students pay to dress out of uniform) with BE THE LIGHT GEAR.</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Crazy Sock Day or PJ Day</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Krispy Kreme Doughnuts Fundraiser</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Movie night on your school grounds (in the auditorium, school lawn, or gym)  </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Karaoke contest during lunch </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Family Feud/Jeopardy/Trivia tournament – Pop Culture</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Host a dance marathon or themed dance at school </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“Drive-In” or movie night on your school yard - movie event</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Talent show</a:t>
            </a:r>
            <a:endParaRPr lang="en-US"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E9C7F07-F03E-49DC-34DC-2F34E37032B3}"/>
              </a:ext>
            </a:extLst>
          </p:cNvPr>
          <p:cNvSpPr txBox="1"/>
          <p:nvPr/>
        </p:nvSpPr>
        <p:spPr>
          <a:xfrm>
            <a:off x="6196083" y="767856"/>
            <a:ext cx="5695666" cy="2058384"/>
          </a:xfrm>
          <a:prstGeom prst="rect">
            <a:avLst/>
          </a:prstGeom>
          <a:noFill/>
        </p:spPr>
        <p:txBody>
          <a:bodyPr wrap="square">
            <a:spAutoFit/>
          </a:bodyPr>
          <a:lstStyle/>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Non-perishable Food/water</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Toiletry – Travel Size </a:t>
            </a:r>
            <a:endParaRPr lang="en-US"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Diapers/baby supplies</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Turkey drive and non-perishables (with Ari Arteaga Foundation)</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Christmas toy drive/gift card</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Children’s books – new or lightly used</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School supplies</a:t>
            </a:r>
            <a:endParaRPr lang="en-US"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742950" marR="0" indent="-285750">
              <a:lnSpc>
                <a:spcPct val="115000"/>
              </a:lnSpc>
              <a:spcBef>
                <a:spcPts val="0"/>
              </a:spcBef>
              <a:spcAft>
                <a:spcPts val="0"/>
              </a:spcAft>
              <a:buFont typeface="Arial" panose="020B0604020202020204" pitchFamily="34" charset="0"/>
              <a:buChar char="•"/>
            </a:pPr>
            <a:r>
              <a:rPr lang="en-US"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Sports Gear</a:t>
            </a:r>
            <a:endParaRPr lang="en-US" dirty="0">
              <a:solidFill>
                <a:schemeClr val="accent1">
                  <a:lumMod val="50000"/>
                </a:schemeClr>
              </a:solidFill>
            </a:endParaRPr>
          </a:p>
        </p:txBody>
      </p:sp>
      <p:sp>
        <p:nvSpPr>
          <p:cNvPr id="8" name="TextBox 7">
            <a:extLst>
              <a:ext uri="{FF2B5EF4-FFF2-40B4-BE49-F238E27FC236}">
                <a16:creationId xmlns:a16="http://schemas.microsoft.com/office/drawing/2014/main" id="{FC071F36-3574-A447-CDB1-2ADEA646A088}"/>
              </a:ext>
            </a:extLst>
          </p:cNvPr>
          <p:cNvSpPr txBox="1"/>
          <p:nvPr/>
        </p:nvSpPr>
        <p:spPr>
          <a:xfrm>
            <a:off x="6759054" y="146817"/>
            <a:ext cx="4574346" cy="495264"/>
          </a:xfrm>
          <a:prstGeom prst="rect">
            <a:avLst/>
          </a:prstGeom>
          <a:noFill/>
        </p:spPr>
        <p:txBody>
          <a:bodyPr wrap="square">
            <a:spAutoFit/>
          </a:bodyPr>
          <a:lstStyle/>
          <a:p>
            <a:pPr marL="457200" marR="0">
              <a:lnSpc>
                <a:spcPct val="115000"/>
              </a:lnSpc>
              <a:spcBef>
                <a:spcPts val="0"/>
              </a:spcBef>
              <a:spcAft>
                <a:spcPts val="0"/>
              </a:spcAft>
            </a:pPr>
            <a:r>
              <a:rPr lang="en-US" sz="2500" dirty="0">
                <a:solidFill>
                  <a:srgbClr val="B69A4F"/>
                </a:solidFill>
                <a:effectLst/>
                <a:latin typeface="Century Gothic" panose="020B0502020202020204" pitchFamily="34" charset="0"/>
                <a:ea typeface="Calibri" panose="020F0502020204030204" pitchFamily="34" charset="0"/>
                <a:cs typeface="Calibri" panose="020F0502020204030204" pitchFamily="34" charset="0"/>
              </a:rPr>
              <a:t>COLLECTION DRIVE IDEAS</a:t>
            </a:r>
            <a:endParaRPr lang="en-US" sz="2500" dirty="0">
              <a:solidFill>
                <a:srgbClr val="B69A4F"/>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65DCFF9-8ED4-B103-055C-F8C413257586}"/>
              </a:ext>
            </a:extLst>
          </p:cNvPr>
          <p:cNvSpPr txBox="1"/>
          <p:nvPr/>
        </p:nvSpPr>
        <p:spPr>
          <a:xfrm>
            <a:off x="379863" y="165027"/>
            <a:ext cx="5593308" cy="477054"/>
          </a:xfrm>
          <a:prstGeom prst="rect">
            <a:avLst/>
          </a:prstGeom>
          <a:noFill/>
        </p:spPr>
        <p:txBody>
          <a:bodyPr wrap="square">
            <a:spAutoFit/>
          </a:bodyPr>
          <a:lstStyle/>
          <a:p>
            <a:pPr marL="0" marR="0">
              <a:spcBef>
                <a:spcPts val="0"/>
              </a:spcBef>
              <a:spcAft>
                <a:spcPts val="0"/>
              </a:spcAft>
            </a:pPr>
            <a:r>
              <a:rPr lang="en-US" sz="2500" dirty="0">
                <a:solidFill>
                  <a:srgbClr val="B69A4F"/>
                </a:solidFill>
                <a:effectLst/>
                <a:latin typeface="Century Gothic" panose="020B0502020202020204" pitchFamily="34" charset="0"/>
                <a:ea typeface="Calibri" panose="020F0502020204030204" pitchFamily="34" charset="0"/>
                <a:cs typeface="Calibri" panose="020F0502020204030204" pitchFamily="34" charset="0"/>
              </a:rPr>
              <a:t>CLUB CHAPTERS FUNDRAISER IDEAS</a:t>
            </a:r>
            <a:endParaRPr lang="en-US" sz="2500" dirty="0">
              <a:solidFill>
                <a:srgbClr val="B69A4F"/>
              </a:solidFill>
              <a:effectLst/>
              <a:latin typeface="Century Gothic" panose="020B0502020202020204" pitchFamily="34" charset="0"/>
              <a:ea typeface="Calibri" panose="020F0502020204030204" pitchFamily="34"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0DA3C99E-9C0B-7C8D-D41B-74D753D6DDC1}"/>
              </a:ext>
            </a:extLst>
          </p:cNvPr>
          <p:cNvCxnSpPr/>
          <p:nvPr/>
        </p:nvCxnSpPr>
        <p:spPr>
          <a:xfrm>
            <a:off x="6441743" y="201931"/>
            <a:ext cx="0" cy="6454137"/>
          </a:xfrm>
          <a:prstGeom prst="line">
            <a:avLst/>
          </a:prstGeom>
          <a:ln w="19050">
            <a:solidFill>
              <a:srgbClr val="B69A4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8054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01F4B"/>
        </a:solidFill>
        <a:effectLst/>
      </p:bgPr>
    </p:bg>
    <p:spTree>
      <p:nvGrpSpPr>
        <p:cNvPr id="1" name="Shape 482"/>
        <p:cNvGrpSpPr/>
        <p:nvPr/>
      </p:nvGrpSpPr>
      <p:grpSpPr>
        <a:xfrm>
          <a:off x="0" y="0"/>
          <a:ext cx="0" cy="0"/>
          <a:chOff x="0" y="0"/>
          <a:chExt cx="0" cy="0"/>
        </a:xfrm>
      </p:grpSpPr>
      <p:pic>
        <p:nvPicPr>
          <p:cNvPr id="483" name="Google Shape;483;p26"/>
          <p:cNvPicPr preferRelativeResize="0"/>
          <p:nvPr/>
        </p:nvPicPr>
        <p:blipFill rotWithShape="1">
          <a:blip r:embed="rId3">
            <a:alphaModFix/>
          </a:blip>
          <a:srcRect/>
          <a:stretch/>
        </p:blipFill>
        <p:spPr>
          <a:xfrm>
            <a:off x="6342299" y="1127204"/>
            <a:ext cx="5112724" cy="5112724"/>
          </a:xfrm>
          <a:prstGeom prst="rect">
            <a:avLst/>
          </a:prstGeom>
          <a:noFill/>
          <a:ln>
            <a:noFill/>
          </a:ln>
        </p:spPr>
      </p:pic>
      <p:sp>
        <p:nvSpPr>
          <p:cNvPr id="484" name="Google Shape;484;p26"/>
          <p:cNvSpPr/>
          <p:nvPr/>
        </p:nvSpPr>
        <p:spPr>
          <a:xfrm>
            <a:off x="6519684" y="6359841"/>
            <a:ext cx="475795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a:solidFill>
                  <a:schemeClr val="lt1"/>
                </a:solidFill>
                <a:latin typeface="Roboto"/>
                <a:ea typeface="Roboto"/>
                <a:cs typeface="Roboto"/>
                <a:sym typeface="Roboto"/>
              </a:rPr>
              <a:t>Club Fair Day at School</a:t>
            </a:r>
            <a:endParaRPr/>
          </a:p>
        </p:txBody>
      </p:sp>
      <p:pic>
        <p:nvPicPr>
          <p:cNvPr id="485" name="Google Shape;485;p26"/>
          <p:cNvPicPr preferRelativeResize="0"/>
          <p:nvPr/>
        </p:nvPicPr>
        <p:blipFill rotWithShape="1">
          <a:blip r:embed="rId4">
            <a:alphaModFix/>
          </a:blip>
          <a:srcRect/>
          <a:stretch/>
        </p:blipFill>
        <p:spPr>
          <a:xfrm>
            <a:off x="736979" y="1127204"/>
            <a:ext cx="5112724" cy="5112724"/>
          </a:xfrm>
          <a:prstGeom prst="rect">
            <a:avLst/>
          </a:prstGeom>
          <a:noFill/>
          <a:ln>
            <a:noFill/>
          </a:ln>
        </p:spPr>
      </p:pic>
      <p:sp>
        <p:nvSpPr>
          <p:cNvPr id="486" name="Google Shape;486;p26"/>
          <p:cNvSpPr txBox="1"/>
          <p:nvPr/>
        </p:nvSpPr>
        <p:spPr>
          <a:xfrm>
            <a:off x="2291253" y="157164"/>
            <a:ext cx="7609494" cy="921816"/>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6000"/>
              <a:buFont typeface="Century Gothic"/>
              <a:buNone/>
            </a:pPr>
            <a:r>
              <a:rPr lang="en-US" sz="6000">
                <a:solidFill>
                  <a:schemeClr val="lt1"/>
                </a:solidFill>
                <a:latin typeface="Century Gothic"/>
                <a:ea typeface="Century Gothic"/>
                <a:cs typeface="Century Gothic"/>
                <a:sym typeface="Century Gothic"/>
              </a:rPr>
              <a:t>CLUBS ON CAMPUS </a:t>
            </a:r>
            <a:endParaRPr/>
          </a:p>
        </p:txBody>
      </p:sp>
      <p:sp>
        <p:nvSpPr>
          <p:cNvPr id="487" name="Google Shape;487;p26"/>
          <p:cNvSpPr txBox="1"/>
          <p:nvPr/>
        </p:nvSpPr>
        <p:spPr>
          <a:xfrm>
            <a:off x="2409986" y="6359841"/>
            <a:ext cx="1766709" cy="36933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1"/>
                </a:solidFill>
                <a:latin typeface="Roboto"/>
                <a:ea typeface="Roboto"/>
                <a:cs typeface="Roboto"/>
                <a:sym typeface="Roboto"/>
              </a:rPr>
              <a:t>Club Meetings</a:t>
            </a:r>
            <a:endParaRPr sz="1800" b="0" i="0">
              <a:solidFill>
                <a:schemeClr val="lt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6" name="Google Shape;606;p31"/>
          <p:cNvSpPr/>
          <p:nvPr/>
        </p:nvSpPr>
        <p:spPr>
          <a:xfrm>
            <a:off x="355740" y="1390207"/>
            <a:ext cx="6175947" cy="15696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201F4B"/>
                </a:solidFill>
                <a:latin typeface="Arial"/>
                <a:ea typeface="Arial"/>
                <a:cs typeface="Arial"/>
                <a:sym typeface="Arial"/>
              </a:rPr>
              <a:t>The BE THE LIGHT Club has established its presence throughout local private high schools to continue serving the community through our youth programs. </a:t>
            </a:r>
            <a:endParaRPr b="1" dirty="0"/>
          </a:p>
        </p:txBody>
      </p:sp>
      <p:sp>
        <p:nvSpPr>
          <p:cNvPr id="607" name="Google Shape;607;p31"/>
          <p:cNvSpPr txBox="1"/>
          <p:nvPr/>
        </p:nvSpPr>
        <p:spPr>
          <a:xfrm>
            <a:off x="2640058" y="59961"/>
            <a:ext cx="6911884" cy="1258319"/>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B99E50"/>
              </a:buClr>
              <a:buSzPts val="5000"/>
              <a:buFont typeface="Century Gothic"/>
              <a:buNone/>
            </a:pPr>
            <a:r>
              <a:rPr lang="en-US" sz="4500" dirty="0">
                <a:solidFill>
                  <a:srgbClr val="B99E50"/>
                </a:solidFill>
                <a:latin typeface="Century Gothic"/>
                <a:ea typeface="Century Gothic"/>
                <a:cs typeface="Century Gothic"/>
                <a:sym typeface="Century Gothic"/>
              </a:rPr>
              <a:t>CURRENT CHAPTERS</a:t>
            </a:r>
            <a:endParaRPr sz="4500" dirty="0"/>
          </a:p>
        </p:txBody>
      </p:sp>
      <p:sp>
        <p:nvSpPr>
          <p:cNvPr id="608" name="Google Shape;608;p31"/>
          <p:cNvSpPr/>
          <p:nvPr/>
        </p:nvSpPr>
        <p:spPr>
          <a:xfrm>
            <a:off x="630201" y="3161965"/>
            <a:ext cx="4400905" cy="28315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B99E50"/>
                </a:solidFill>
                <a:latin typeface="Arial"/>
                <a:ea typeface="Arial"/>
                <a:cs typeface="Arial"/>
                <a:sym typeface="Arial"/>
              </a:rPr>
              <a:t>Schools </a:t>
            </a:r>
            <a:endParaRPr sz="2000">
              <a:solidFill>
                <a:srgbClr val="201F4B"/>
              </a:solidFill>
              <a:latin typeface="Arial"/>
              <a:ea typeface="Arial"/>
              <a:cs typeface="Arial"/>
              <a:sym typeface="Arial"/>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Christopher Columbus High School </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Our Lady of Lourdes Academy </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Carrollton School of the Sacred Heart</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Westminster Christian School</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Belen Jesuit Preparatory</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Immaculata La Salle High School</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Florida Christian School</a:t>
            </a:r>
            <a:endParaRPr/>
          </a:p>
          <a:p>
            <a:pPr marL="171450" marR="0" lvl="0" indent="-57150" algn="l" rtl="0">
              <a:spcBef>
                <a:spcPts val="0"/>
              </a:spcBef>
              <a:spcAft>
                <a:spcPts val="0"/>
              </a:spcAft>
              <a:buClr>
                <a:schemeClr val="dk1"/>
              </a:buClr>
              <a:buSzPts val="1800"/>
              <a:buFont typeface="Arial"/>
              <a:buNone/>
            </a:pPr>
            <a:endParaRPr sz="1800">
              <a:solidFill>
                <a:srgbClr val="201F4B"/>
              </a:solidFill>
              <a:latin typeface="Arial"/>
              <a:ea typeface="Arial"/>
              <a:cs typeface="Arial"/>
              <a:sym typeface="Arial"/>
            </a:endParaRPr>
          </a:p>
        </p:txBody>
      </p:sp>
      <p:sp>
        <p:nvSpPr>
          <p:cNvPr id="610" name="Google Shape;610;p31"/>
          <p:cNvSpPr/>
          <p:nvPr/>
        </p:nvSpPr>
        <p:spPr>
          <a:xfrm>
            <a:off x="5181632" y="3136409"/>
            <a:ext cx="1048104"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B99E50"/>
                </a:solidFill>
                <a:latin typeface="Arial"/>
                <a:ea typeface="Arial"/>
                <a:cs typeface="Arial"/>
                <a:sym typeface="Arial"/>
              </a:rPr>
              <a:t>Est.</a:t>
            </a:r>
            <a:endParaRPr sz="2000">
              <a:solidFill>
                <a:srgbClr val="201F4B"/>
              </a:solidFill>
              <a:latin typeface="Arial"/>
              <a:ea typeface="Arial"/>
              <a:cs typeface="Arial"/>
              <a:sym typeface="Arial"/>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2018</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2018</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2018</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2018 </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2019</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2019</a:t>
            </a:r>
            <a:endParaRPr/>
          </a:p>
          <a:p>
            <a:pPr marL="0" marR="0" lvl="0" indent="0" algn="l" rtl="0">
              <a:lnSpc>
                <a:spcPct val="100000"/>
              </a:lnSpc>
              <a:spcBef>
                <a:spcPts val="0"/>
              </a:spcBef>
              <a:spcAft>
                <a:spcPts val="0"/>
              </a:spcAft>
              <a:buNone/>
            </a:pPr>
            <a:r>
              <a:rPr lang="en-US" sz="2000">
                <a:solidFill>
                  <a:srgbClr val="201F4B"/>
                </a:solidFill>
                <a:latin typeface="Arial"/>
                <a:ea typeface="Arial"/>
                <a:cs typeface="Arial"/>
                <a:sym typeface="Arial"/>
              </a:rPr>
              <a:t>2019</a:t>
            </a:r>
            <a:endParaRPr/>
          </a:p>
        </p:txBody>
      </p:sp>
      <p:sp>
        <p:nvSpPr>
          <p:cNvPr id="612" name="Google Shape;612;p31"/>
          <p:cNvSpPr/>
          <p:nvPr/>
        </p:nvSpPr>
        <p:spPr>
          <a:xfrm>
            <a:off x="541386" y="3117239"/>
            <a:ext cx="5804656" cy="2658528"/>
          </a:xfrm>
          <a:prstGeom prst="rect">
            <a:avLst/>
          </a:prstGeom>
          <a:noFill/>
          <a:ln w="28575" cap="flat" cmpd="sng">
            <a:solidFill>
              <a:srgbClr val="B99E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 </a:t>
            </a:r>
            <a:endParaRPr/>
          </a:p>
        </p:txBody>
      </p:sp>
      <p:pic>
        <p:nvPicPr>
          <p:cNvPr id="614" name="Google Shape;614;p31"/>
          <p:cNvPicPr preferRelativeResize="0"/>
          <p:nvPr/>
        </p:nvPicPr>
        <p:blipFill rotWithShape="1">
          <a:blip r:embed="rId3">
            <a:alphaModFix/>
          </a:blip>
          <a:srcRect l="12030" r="10316"/>
          <a:stretch/>
        </p:blipFill>
        <p:spPr>
          <a:xfrm>
            <a:off x="7001623" y="1690690"/>
            <a:ext cx="4560176" cy="3476620"/>
          </a:xfrm>
          <a:prstGeom prst="rect">
            <a:avLst/>
          </a:prstGeom>
          <a:noFill/>
          <a:ln>
            <a:noFill/>
          </a:ln>
        </p:spPr>
      </p:pic>
      <p:pic>
        <p:nvPicPr>
          <p:cNvPr id="615" name="Google Shape;615;p31"/>
          <p:cNvPicPr preferRelativeResize="0"/>
          <p:nvPr/>
        </p:nvPicPr>
        <p:blipFill rotWithShape="1">
          <a:blip r:embed="rId4">
            <a:alphaModFix/>
          </a:blip>
          <a:srcRect/>
          <a:stretch/>
        </p:blipFill>
        <p:spPr>
          <a:xfrm>
            <a:off x="5705684" y="6027294"/>
            <a:ext cx="1193972" cy="795981"/>
          </a:xfrm>
          <a:prstGeom prst="rect">
            <a:avLst/>
          </a:prstGeom>
          <a:noFill/>
          <a:ln>
            <a:noFill/>
          </a:ln>
        </p:spPr>
      </p:pic>
      <p:pic>
        <p:nvPicPr>
          <p:cNvPr id="616" name="Google Shape;616;p31"/>
          <p:cNvPicPr preferRelativeResize="0"/>
          <p:nvPr/>
        </p:nvPicPr>
        <p:blipFill rotWithShape="1">
          <a:blip r:embed="rId5">
            <a:alphaModFix/>
          </a:blip>
          <a:srcRect l="7244" r="7002" b="88393"/>
          <a:stretch/>
        </p:blipFill>
        <p:spPr>
          <a:xfrm>
            <a:off x="57875" y="6425284"/>
            <a:ext cx="1570347" cy="26431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01F4B"/>
        </a:solidFill>
        <a:effectLst/>
      </p:bgPr>
    </p:bg>
    <p:spTree>
      <p:nvGrpSpPr>
        <p:cNvPr id="1" name="Shape 621"/>
        <p:cNvGrpSpPr/>
        <p:nvPr/>
      </p:nvGrpSpPr>
      <p:grpSpPr>
        <a:xfrm>
          <a:off x="0" y="0"/>
          <a:ext cx="0" cy="0"/>
          <a:chOff x="0" y="0"/>
          <a:chExt cx="0" cy="0"/>
        </a:xfrm>
      </p:grpSpPr>
      <p:pic>
        <p:nvPicPr>
          <p:cNvPr id="2" name="Google Shape;627;p32">
            <a:extLst>
              <a:ext uri="{FF2B5EF4-FFF2-40B4-BE49-F238E27FC236}">
                <a16:creationId xmlns:a16="http://schemas.microsoft.com/office/drawing/2014/main" id="{8B586C7B-3EC4-138B-CB5D-D41E352570B4}"/>
              </a:ext>
            </a:extLst>
          </p:cNvPr>
          <p:cNvPicPr preferRelativeResize="0"/>
          <p:nvPr/>
        </p:nvPicPr>
        <p:blipFill rotWithShape="1">
          <a:blip r:embed="rId3">
            <a:alphaModFix/>
          </a:blip>
          <a:srcRect l="25397" r="26186" b="5858"/>
          <a:stretch/>
        </p:blipFill>
        <p:spPr>
          <a:xfrm>
            <a:off x="3917156" y="0"/>
            <a:ext cx="4357688" cy="6858000"/>
          </a:xfrm>
          <a:prstGeom prst="rect">
            <a:avLst/>
          </a:prstGeom>
          <a:noFill/>
          <a:ln>
            <a:noFill/>
          </a:ln>
        </p:spPr>
      </p:pic>
      <p:sp>
        <p:nvSpPr>
          <p:cNvPr id="4" name="TextBox 3">
            <a:extLst>
              <a:ext uri="{FF2B5EF4-FFF2-40B4-BE49-F238E27FC236}">
                <a16:creationId xmlns:a16="http://schemas.microsoft.com/office/drawing/2014/main" id="{CA7B32B4-D8C0-ED65-5A96-5ABE4295B92F}"/>
              </a:ext>
            </a:extLst>
          </p:cNvPr>
          <p:cNvSpPr txBox="1"/>
          <p:nvPr/>
        </p:nvSpPr>
        <p:spPr>
          <a:xfrm>
            <a:off x="109182" y="274290"/>
            <a:ext cx="3684896" cy="6309420"/>
          </a:xfrm>
          <a:prstGeom prst="rect">
            <a:avLst/>
          </a:prstGeom>
          <a:noFill/>
        </p:spPr>
        <p:txBody>
          <a:bodyPr wrap="square">
            <a:spAutoFit/>
          </a:bodyPr>
          <a:lstStyle/>
          <a:p>
            <a:pPr marL="0" marR="0" lvl="0" indent="0" algn="ctr" rtl="0">
              <a:spcBef>
                <a:spcPts val="0"/>
              </a:spcBef>
              <a:spcAft>
                <a:spcPts val="0"/>
              </a:spcAft>
              <a:buNone/>
            </a:pPr>
            <a:r>
              <a:rPr lang="en-US" sz="3500" dirty="0">
                <a:solidFill>
                  <a:srgbClr val="B99E50"/>
                </a:solidFill>
                <a:latin typeface="Century Gothic"/>
                <a:ea typeface="Century Gothic"/>
                <a:cs typeface="Century Gothic"/>
                <a:sym typeface="Century Gothic"/>
              </a:rPr>
              <a:t>THE </a:t>
            </a:r>
          </a:p>
          <a:p>
            <a:pPr marL="0" marR="0" lvl="0" indent="0" algn="ctr" rtl="0">
              <a:spcBef>
                <a:spcPts val="0"/>
              </a:spcBef>
              <a:spcAft>
                <a:spcPts val="0"/>
              </a:spcAft>
              <a:buNone/>
            </a:pPr>
            <a:r>
              <a:rPr lang="en-US" sz="3500" dirty="0">
                <a:solidFill>
                  <a:srgbClr val="B99E50"/>
                </a:solidFill>
                <a:latin typeface="Century Gothic"/>
                <a:ea typeface="Century Gothic"/>
                <a:cs typeface="Century Gothic"/>
                <a:sym typeface="Century Gothic"/>
              </a:rPr>
              <a:t>ARI ARTEAGA FOUNDATION </a:t>
            </a:r>
            <a:endParaRPr lang="en-US" sz="3500" dirty="0">
              <a:solidFill>
                <a:schemeClr val="lt1"/>
              </a:solidFill>
              <a:latin typeface="Calibri"/>
              <a:ea typeface="Calibri"/>
              <a:cs typeface="Calibri"/>
              <a:sym typeface="Calibri"/>
            </a:endParaRPr>
          </a:p>
          <a:p>
            <a:pPr marL="0" marR="0" lvl="0" indent="0" algn="ctr" rtl="0">
              <a:spcBef>
                <a:spcPts val="0"/>
              </a:spcBef>
              <a:spcAft>
                <a:spcPts val="0"/>
              </a:spcAft>
              <a:buNone/>
            </a:pPr>
            <a:endParaRPr lang="en-US" sz="1600" dirty="0">
              <a:solidFill>
                <a:schemeClr val="lt1"/>
              </a:solidFill>
              <a:latin typeface="Calibri"/>
              <a:ea typeface="Calibri"/>
              <a:cs typeface="Calibri"/>
              <a:sym typeface="Calibri"/>
            </a:endParaRPr>
          </a:p>
          <a:p>
            <a:pPr marL="0" marR="0" lvl="0" indent="0" algn="ctr" rtl="0">
              <a:spcBef>
                <a:spcPts val="0"/>
              </a:spcBef>
              <a:spcAft>
                <a:spcPts val="0"/>
              </a:spcAft>
              <a:buNone/>
            </a:pPr>
            <a:r>
              <a:rPr lang="en-US" sz="2200" dirty="0">
                <a:solidFill>
                  <a:schemeClr val="lt1"/>
                </a:solidFill>
                <a:latin typeface="Calibri"/>
                <a:ea typeface="Calibri"/>
                <a:cs typeface="Calibri"/>
                <a:sym typeface="Calibri"/>
              </a:rPr>
              <a:t>Serves as a constant testimony that although life on this earth is temporary, the impact and expanse of our love is eternal.</a:t>
            </a:r>
            <a:endParaRPr lang="en-US" sz="2200" dirty="0"/>
          </a:p>
          <a:p>
            <a:pPr marL="0" marR="0" lvl="0" indent="0" algn="ctr" rtl="0">
              <a:spcBef>
                <a:spcPts val="0"/>
              </a:spcBef>
              <a:spcAft>
                <a:spcPts val="0"/>
              </a:spcAft>
              <a:buNone/>
            </a:pPr>
            <a:endParaRPr lang="en-US" sz="2200" dirty="0">
              <a:solidFill>
                <a:srgbClr val="002060"/>
              </a:solidFill>
              <a:latin typeface="Calibri"/>
              <a:ea typeface="Calibri"/>
              <a:cs typeface="Calibri"/>
              <a:sym typeface="Calibri"/>
            </a:endParaRPr>
          </a:p>
          <a:p>
            <a:pPr marL="0" marR="0" lvl="0" indent="0" algn="ctr" rtl="0">
              <a:spcBef>
                <a:spcPts val="0"/>
              </a:spcBef>
              <a:spcAft>
                <a:spcPts val="0"/>
              </a:spcAft>
              <a:buNone/>
            </a:pPr>
            <a:r>
              <a:rPr lang="en-US" sz="2200" dirty="0">
                <a:solidFill>
                  <a:srgbClr val="B99E50"/>
                </a:solidFill>
                <a:latin typeface="Calibri"/>
                <a:ea typeface="Calibri"/>
                <a:cs typeface="Calibri"/>
                <a:sym typeface="Calibri"/>
              </a:rPr>
              <a:t>Join us </a:t>
            </a:r>
            <a:r>
              <a:rPr lang="en-US" sz="2200" dirty="0">
                <a:solidFill>
                  <a:schemeClr val="lt1"/>
                </a:solidFill>
                <a:latin typeface="Calibri"/>
                <a:ea typeface="Calibri"/>
                <a:cs typeface="Calibri"/>
                <a:sym typeface="Calibri"/>
              </a:rPr>
              <a:t>in continuing Ari’s legacy by being a light for others through service.</a:t>
            </a:r>
          </a:p>
          <a:p>
            <a:pPr marL="0" marR="0" lvl="0" indent="0" algn="ctr" rtl="0">
              <a:spcBef>
                <a:spcPts val="0"/>
              </a:spcBef>
              <a:spcAft>
                <a:spcPts val="0"/>
              </a:spcAft>
              <a:buNone/>
            </a:pPr>
            <a:endParaRPr lang="en-US" sz="2500" dirty="0">
              <a:solidFill>
                <a:schemeClr val="lt1"/>
              </a:solidFill>
              <a:latin typeface="Calibri"/>
              <a:ea typeface="Calibri"/>
              <a:cs typeface="Calibri"/>
              <a:sym typeface="Calibri"/>
            </a:endParaRPr>
          </a:p>
          <a:p>
            <a:pPr algn="ctr"/>
            <a:r>
              <a:rPr lang="en-US" sz="1500" dirty="0">
                <a:solidFill>
                  <a:schemeClr val="bg1"/>
                </a:solidFill>
              </a:rPr>
              <a:t>For more information:</a:t>
            </a:r>
          </a:p>
          <a:p>
            <a:pPr algn="ctr"/>
            <a:r>
              <a:rPr lang="en-US" sz="1500" dirty="0">
                <a:solidFill>
                  <a:schemeClr val="bg1"/>
                </a:solidFill>
                <a:hlinkClick r:id="rId4">
                  <a:extLst>
                    <a:ext uri="{A12FA001-AC4F-418D-AE19-62706E023703}">
                      <ahyp:hlinkClr xmlns:ahyp="http://schemas.microsoft.com/office/drawing/2018/hyperlinkcolor" val="tx"/>
                    </a:ext>
                  </a:extLst>
                </a:hlinkClick>
              </a:rPr>
              <a:t>www.ariarteagafoundation.org</a:t>
            </a:r>
            <a:r>
              <a:rPr lang="en-US" sz="1500" dirty="0">
                <a:solidFill>
                  <a:schemeClr val="bg1"/>
                </a:solidFill>
              </a:rPr>
              <a:t> </a:t>
            </a:r>
          </a:p>
          <a:p>
            <a:pPr algn="ctr"/>
            <a:endParaRPr lang="en-US" sz="1500" dirty="0">
              <a:solidFill>
                <a:schemeClr val="bg1"/>
              </a:solidFill>
            </a:endParaRPr>
          </a:p>
          <a:p>
            <a:pPr algn="ctr"/>
            <a:r>
              <a:rPr lang="en-US" sz="1500" dirty="0">
                <a:solidFill>
                  <a:schemeClr val="bg1"/>
                </a:solidFill>
              </a:rPr>
              <a:t>Email: </a:t>
            </a:r>
            <a:r>
              <a:rPr lang="en-US" sz="1500" dirty="0">
                <a:solidFill>
                  <a:schemeClr val="bg1"/>
                </a:solidFill>
                <a:hlinkClick r:id="rId5">
                  <a:extLst>
                    <a:ext uri="{A12FA001-AC4F-418D-AE19-62706E023703}">
                      <ahyp:hlinkClr xmlns:ahyp="http://schemas.microsoft.com/office/drawing/2018/hyperlinkcolor" val="tx"/>
                    </a:ext>
                  </a:extLst>
                </a:hlinkClick>
              </a:rPr>
              <a:t>service@ariarteagafoundation.org</a:t>
            </a:r>
            <a:r>
              <a:rPr lang="en-US" sz="1500" dirty="0">
                <a:solidFill>
                  <a:schemeClr val="bg1"/>
                </a:solidFill>
                <a:latin typeface="Calibri"/>
                <a:ea typeface="Calibri"/>
                <a:cs typeface="Calibri"/>
                <a:sym typeface="Calibri"/>
              </a:rPr>
              <a:t> </a:t>
            </a:r>
            <a:endParaRPr lang="en-US" sz="1500" dirty="0">
              <a:solidFill>
                <a:schemeClr val="bg1"/>
              </a:solidFill>
            </a:endParaRPr>
          </a:p>
        </p:txBody>
      </p:sp>
      <p:cxnSp>
        <p:nvCxnSpPr>
          <p:cNvPr id="5" name="Google Shape;626;p32">
            <a:extLst>
              <a:ext uri="{FF2B5EF4-FFF2-40B4-BE49-F238E27FC236}">
                <a16:creationId xmlns:a16="http://schemas.microsoft.com/office/drawing/2014/main" id="{1A739449-A44C-124B-1581-6F49F5325B48}"/>
              </a:ext>
            </a:extLst>
          </p:cNvPr>
          <p:cNvCxnSpPr>
            <a:cxnSpLocks/>
          </p:cNvCxnSpPr>
          <p:nvPr/>
        </p:nvCxnSpPr>
        <p:spPr>
          <a:xfrm>
            <a:off x="382004" y="5373221"/>
            <a:ext cx="3139251" cy="0"/>
          </a:xfrm>
          <a:prstGeom prst="straightConnector1">
            <a:avLst/>
          </a:prstGeom>
          <a:noFill/>
          <a:ln w="25400" cap="flat" cmpd="sng">
            <a:solidFill>
              <a:srgbClr val="B99E50"/>
            </a:solidFill>
            <a:prstDash val="solid"/>
            <a:miter lim="800000"/>
            <a:headEnd type="none" w="sm" len="sm"/>
            <a:tailEnd type="none" w="sm" len="sm"/>
          </a:ln>
        </p:spPr>
      </p:cxnSp>
      <p:pic>
        <p:nvPicPr>
          <p:cNvPr id="6" name="Picture 5" descr="Diagram&#10;&#10;Description automatically generated">
            <a:extLst>
              <a:ext uri="{FF2B5EF4-FFF2-40B4-BE49-F238E27FC236}">
                <a16:creationId xmlns:a16="http://schemas.microsoft.com/office/drawing/2014/main" id="{63D5B744-E7DD-CAA1-39F5-1F504418AE33}"/>
              </a:ext>
            </a:extLst>
          </p:cNvPr>
          <p:cNvPicPr>
            <a:picLocks noChangeAspect="1"/>
          </p:cNvPicPr>
          <p:nvPr/>
        </p:nvPicPr>
        <p:blipFill rotWithShape="1">
          <a:blip r:embed="rId6"/>
          <a:srcRect l="6192" r="1732"/>
          <a:stretch/>
        </p:blipFill>
        <p:spPr>
          <a:xfrm>
            <a:off x="8346430" y="783771"/>
            <a:ext cx="3845570" cy="496333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pic>
        <p:nvPicPr>
          <p:cNvPr id="676" name="Google Shape;676;p35"/>
          <p:cNvPicPr preferRelativeResize="0"/>
          <p:nvPr/>
        </p:nvPicPr>
        <p:blipFill rotWithShape="1">
          <a:blip r:embed="rId3">
            <a:alphaModFix/>
          </a:blip>
          <a:srcRect b="-13639"/>
          <a:stretch/>
        </p:blipFill>
        <p:spPr>
          <a:xfrm>
            <a:off x="0" y="-137160"/>
            <a:ext cx="12192000" cy="8092440"/>
          </a:xfrm>
          <a:prstGeom prst="rect">
            <a:avLst/>
          </a:prstGeom>
          <a:noFill/>
          <a:ln>
            <a:noFill/>
          </a:ln>
        </p:spPr>
      </p:pic>
      <p:sp>
        <p:nvSpPr>
          <p:cNvPr id="677" name="Google Shape;677;p35"/>
          <p:cNvSpPr/>
          <p:nvPr/>
        </p:nvSpPr>
        <p:spPr>
          <a:xfrm>
            <a:off x="2986417" y="1646716"/>
            <a:ext cx="6136561" cy="3581400"/>
          </a:xfrm>
          <a:prstGeom prst="rect">
            <a:avLst/>
          </a:prstGeom>
          <a:solidFill>
            <a:srgbClr val="201F4B">
              <a:alpha val="84705"/>
            </a:srgbClr>
          </a:solidFill>
          <a:ln>
            <a:noFill/>
          </a:ln>
        </p:spPr>
        <p:txBody>
          <a:bodyPr spcFirstLastPara="1" wrap="square" lIns="91425" tIns="45700" rIns="91425" bIns="45700" anchor="ctr" anchorCtr="0">
            <a:noAutofit/>
          </a:bodyPr>
          <a:lstStyle/>
          <a:p>
            <a:pPr lvl="0" algn="ctr">
              <a:buClr>
                <a:srgbClr val="B99E50"/>
              </a:buClr>
              <a:buSzPts val="5000"/>
            </a:pPr>
            <a:endParaRPr lang="en-US" sz="3000" dirty="0"/>
          </a:p>
        </p:txBody>
      </p:sp>
      <p:sp>
        <p:nvSpPr>
          <p:cNvPr id="678" name="Google Shape;678;p35"/>
          <p:cNvSpPr txBox="1"/>
          <p:nvPr/>
        </p:nvSpPr>
        <p:spPr>
          <a:xfrm>
            <a:off x="3454583" y="1893179"/>
            <a:ext cx="5282831" cy="875237"/>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6500"/>
              <a:buFont typeface="Century Gothic"/>
              <a:buNone/>
            </a:pPr>
            <a:r>
              <a:rPr lang="en-US" sz="4500" dirty="0">
                <a:solidFill>
                  <a:schemeClr val="lt1"/>
                </a:solidFill>
                <a:latin typeface="Century Gothic"/>
                <a:ea typeface="Century Gothic"/>
                <a:cs typeface="Century Gothic"/>
                <a:sym typeface="Century Gothic"/>
              </a:rPr>
              <a:t>THANK YOU!</a:t>
            </a:r>
            <a:endParaRPr sz="4500" dirty="0"/>
          </a:p>
        </p:txBody>
      </p:sp>
      <p:sp>
        <p:nvSpPr>
          <p:cNvPr id="3" name="TextBox 2">
            <a:extLst>
              <a:ext uri="{FF2B5EF4-FFF2-40B4-BE49-F238E27FC236}">
                <a16:creationId xmlns:a16="http://schemas.microsoft.com/office/drawing/2014/main" id="{CF917A06-81F8-BA11-6FAC-929907C29863}"/>
              </a:ext>
            </a:extLst>
          </p:cNvPr>
          <p:cNvSpPr txBox="1"/>
          <p:nvPr/>
        </p:nvSpPr>
        <p:spPr>
          <a:xfrm>
            <a:off x="2283484" y="2718598"/>
            <a:ext cx="7625028" cy="461665"/>
          </a:xfrm>
          <a:prstGeom prst="rect">
            <a:avLst/>
          </a:prstGeom>
          <a:noFill/>
        </p:spPr>
        <p:txBody>
          <a:bodyPr wrap="square">
            <a:spAutoFit/>
          </a:bodyPr>
          <a:lstStyle/>
          <a:p>
            <a:pPr lvl="0" algn="ctr">
              <a:buClr>
                <a:srgbClr val="B99E50"/>
              </a:buClr>
              <a:buSzPts val="5000"/>
            </a:pPr>
            <a:r>
              <a:rPr lang="en-US" sz="2400" b="1" dirty="0">
                <a:solidFill>
                  <a:schemeClr val="accent4">
                    <a:lumMod val="60000"/>
                    <a:lumOff val="40000"/>
                  </a:schemeClr>
                </a:solidFill>
                <a:latin typeface="Century Gothic"/>
                <a:ea typeface="Century Gothic"/>
                <a:cs typeface="Century Gothic"/>
                <a:sym typeface="Century Gothic"/>
              </a:rPr>
              <a:t>KEEP UP WITH US ON SOCIAL MEDIA:</a:t>
            </a:r>
            <a:endParaRPr lang="en-US" sz="2400" b="1" dirty="0">
              <a:solidFill>
                <a:schemeClr val="accent4">
                  <a:lumMod val="60000"/>
                  <a:lumOff val="40000"/>
                </a:schemeClr>
              </a:solidFill>
            </a:endParaRPr>
          </a:p>
        </p:txBody>
      </p:sp>
      <p:pic>
        <p:nvPicPr>
          <p:cNvPr id="4" name="Google Shape;670;p34" descr="Icon&#10;&#10;Description automatically generated">
            <a:extLst>
              <a:ext uri="{FF2B5EF4-FFF2-40B4-BE49-F238E27FC236}">
                <a16:creationId xmlns:a16="http://schemas.microsoft.com/office/drawing/2014/main" id="{584EC9A8-9D03-ED14-2774-8A848C865E2B}"/>
              </a:ext>
            </a:extLst>
          </p:cNvPr>
          <p:cNvPicPr preferRelativeResize="0"/>
          <p:nvPr/>
        </p:nvPicPr>
        <p:blipFill rotWithShape="1">
          <a:blip r:embed="rId4">
            <a:alphaModFix/>
          </a:blip>
          <a:srcRect/>
          <a:stretch/>
        </p:blipFill>
        <p:spPr>
          <a:xfrm>
            <a:off x="3655349" y="3437416"/>
            <a:ext cx="1590346" cy="1445019"/>
          </a:xfrm>
          <a:prstGeom prst="rect">
            <a:avLst/>
          </a:prstGeom>
          <a:noFill/>
          <a:ln>
            <a:noFill/>
          </a:ln>
        </p:spPr>
      </p:pic>
      <p:sp>
        <p:nvSpPr>
          <p:cNvPr id="6" name="TextBox 5">
            <a:extLst>
              <a:ext uri="{FF2B5EF4-FFF2-40B4-BE49-F238E27FC236}">
                <a16:creationId xmlns:a16="http://schemas.microsoft.com/office/drawing/2014/main" id="{EFB78192-AB23-730E-5DAC-978667DC2116}"/>
              </a:ext>
            </a:extLst>
          </p:cNvPr>
          <p:cNvSpPr txBox="1"/>
          <p:nvPr/>
        </p:nvSpPr>
        <p:spPr>
          <a:xfrm>
            <a:off x="5471782" y="3531386"/>
            <a:ext cx="3733800" cy="1246495"/>
          </a:xfrm>
          <a:prstGeom prst="rect">
            <a:avLst/>
          </a:prstGeom>
          <a:noFill/>
        </p:spPr>
        <p:txBody>
          <a:bodyPr wrap="square">
            <a:spAutoFit/>
          </a:bodyPr>
          <a:lstStyle/>
          <a:p>
            <a:pPr marL="0" marR="0" lvl="0" indent="0" algn="l" rtl="0">
              <a:spcBef>
                <a:spcPts val="0"/>
              </a:spcBef>
              <a:spcAft>
                <a:spcPts val="0"/>
              </a:spcAft>
              <a:buNone/>
            </a:pPr>
            <a:r>
              <a:rPr lang="en-US" sz="2500" dirty="0">
                <a:solidFill>
                  <a:schemeClr val="bg1"/>
                </a:solidFill>
                <a:latin typeface="Arial"/>
                <a:ea typeface="Arial"/>
                <a:cs typeface="Arial"/>
                <a:sym typeface="Arial"/>
              </a:rPr>
              <a:t>@</a:t>
            </a:r>
            <a:r>
              <a:rPr lang="en-US" sz="2500" dirty="0" err="1">
                <a:solidFill>
                  <a:schemeClr val="bg1"/>
                </a:solidFill>
                <a:latin typeface="Arial"/>
                <a:ea typeface="Arial"/>
                <a:cs typeface="Arial"/>
                <a:sym typeface="Arial"/>
              </a:rPr>
              <a:t>bethelightclubmiami</a:t>
            </a:r>
            <a:endParaRPr lang="en-US" sz="2500" dirty="0">
              <a:solidFill>
                <a:schemeClr val="bg1"/>
              </a:solidFill>
              <a:latin typeface="Arial"/>
              <a:ea typeface="Arial"/>
              <a:cs typeface="Arial"/>
              <a:sym typeface="Arial"/>
            </a:endParaRPr>
          </a:p>
          <a:p>
            <a:pPr marL="0" marR="0" lvl="0" indent="0" algn="l" rtl="0">
              <a:spcBef>
                <a:spcPts val="0"/>
              </a:spcBef>
              <a:spcAft>
                <a:spcPts val="0"/>
              </a:spcAft>
              <a:buNone/>
            </a:pPr>
            <a:r>
              <a:rPr lang="en-US" sz="2500" dirty="0">
                <a:solidFill>
                  <a:schemeClr val="bg1"/>
                </a:solidFill>
                <a:latin typeface="Arial"/>
                <a:ea typeface="Arial"/>
                <a:cs typeface="Arial"/>
                <a:sym typeface="Arial"/>
              </a:rPr>
              <a:t>@bethelight30_6</a:t>
            </a:r>
            <a:endParaRPr lang="en-US" sz="2500" dirty="0">
              <a:solidFill>
                <a:schemeClr val="bg1"/>
              </a:solidFill>
            </a:endParaRPr>
          </a:p>
          <a:p>
            <a:pPr marL="0" marR="0" lvl="0" indent="0" algn="l" rtl="0">
              <a:spcBef>
                <a:spcPts val="0"/>
              </a:spcBef>
              <a:spcAft>
                <a:spcPts val="0"/>
              </a:spcAft>
              <a:buNone/>
            </a:pPr>
            <a:r>
              <a:rPr lang="en-US" sz="2500" dirty="0">
                <a:solidFill>
                  <a:schemeClr val="bg1"/>
                </a:solidFill>
                <a:latin typeface="Arial"/>
                <a:ea typeface="Arial"/>
                <a:cs typeface="Arial"/>
                <a:sym typeface="Arial"/>
              </a:rPr>
              <a:t>@</a:t>
            </a:r>
            <a:r>
              <a:rPr lang="en-US" sz="2500" dirty="0" err="1">
                <a:solidFill>
                  <a:schemeClr val="bg1"/>
                </a:solidFill>
                <a:latin typeface="Arial"/>
                <a:ea typeface="Arial"/>
                <a:cs typeface="Arial"/>
                <a:sym typeface="Arial"/>
              </a:rPr>
              <a:t>bethelightshop_online</a:t>
            </a:r>
            <a:r>
              <a:rPr lang="en-US" sz="2500" dirty="0">
                <a:solidFill>
                  <a:schemeClr val="bg1"/>
                </a:solidFill>
                <a:latin typeface="Arial"/>
                <a:ea typeface="Arial"/>
                <a:cs typeface="Arial"/>
                <a:sym typeface="Arial"/>
              </a:rPr>
              <a:t> </a:t>
            </a:r>
            <a:endParaRPr lang="en-US" sz="25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2027</Words>
  <Application>Microsoft Office PowerPoint</Application>
  <PresentationFormat>Widescreen</PresentationFormat>
  <Paragraphs>250</Paragraphs>
  <Slides>23</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Roboto</vt:lpstr>
      <vt:lpstr>Arial</vt:lpstr>
      <vt:lpstr>Lato</vt:lpstr>
      <vt:lpstr>Calibri</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LDDX</dc:creator>
  <cp:lastModifiedBy>Ysha Arteaga</cp:lastModifiedBy>
  <cp:revision>9</cp:revision>
  <dcterms:created xsi:type="dcterms:W3CDTF">2018-08-19T17:09:14Z</dcterms:created>
  <dcterms:modified xsi:type="dcterms:W3CDTF">2022-08-31T21:20:34Z</dcterms:modified>
</cp:coreProperties>
</file>